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76" r:id="rId1"/>
  </p:sldMasterIdLst>
  <p:sldIdLst>
    <p:sldId id="256" r:id="rId2"/>
    <p:sldId id="257" r:id="rId3"/>
    <p:sldId id="286" r:id="rId4"/>
    <p:sldId id="258" r:id="rId5"/>
    <p:sldId id="259" r:id="rId6"/>
    <p:sldId id="260" r:id="rId7"/>
    <p:sldId id="261" r:id="rId8"/>
    <p:sldId id="281" r:id="rId9"/>
    <p:sldId id="282" r:id="rId10"/>
    <p:sldId id="283" r:id="rId11"/>
    <p:sldId id="284" r:id="rId12"/>
    <p:sldId id="285" r:id="rId13"/>
    <p:sldId id="262" r:id="rId14"/>
    <p:sldId id="278" r:id="rId15"/>
    <p:sldId id="280" r:id="rId16"/>
    <p:sldId id="275" r:id="rId17"/>
    <p:sldId id="276" r:id="rId18"/>
    <p:sldId id="277" r:id="rId19"/>
    <p:sldId id="263" r:id="rId20"/>
    <p:sldId id="264" r:id="rId21"/>
    <p:sldId id="274" r:id="rId22"/>
    <p:sldId id="273" r:id="rId23"/>
    <p:sldId id="265" r:id="rId24"/>
    <p:sldId id="266" r:id="rId25"/>
    <p:sldId id="267" r:id="rId26"/>
    <p:sldId id="268" r:id="rId27"/>
    <p:sldId id="269" r:id="rId28"/>
    <p:sldId id="271" r:id="rId29"/>
    <p:sldId id="270" r:id="rId30"/>
    <p:sldId id="272" r:id="rId31"/>
    <p:sldId id="287" r:id="rId32"/>
    <p:sldId id="288" r:id="rId3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vertBarState="maximized">
    <p:restoredLeft sz="20956" autoAdjust="0"/>
    <p:restoredTop sz="94660"/>
  </p:normalViewPr>
  <p:slideViewPr>
    <p:cSldViewPr>
      <p:cViewPr varScale="1">
        <p:scale>
          <a:sx n="68" d="100"/>
          <a:sy n="68" d="100"/>
        </p:scale>
        <p:origin x="-121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>
            <a:extLst>
              <a:ext uri="{FF2B5EF4-FFF2-40B4-BE49-F238E27FC236}">
                <a16:creationId xmlns="" xmlns:a16="http://schemas.microsoft.com/office/drawing/2014/main" id="{1DD60091-A067-4C49-B3E3-9B22DC1F6BA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0F5BEB36-2725-49B2-A676-2988A0C3C90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Подзаголовок 2">
            <a:extLst>
              <a:ext uri="{FF2B5EF4-FFF2-40B4-BE49-F238E27FC236}">
                <a16:creationId xmlns="" xmlns:a16="http://schemas.microsoft.com/office/drawing/2014/main" id="{DB800E9A-4CF4-4639-AC98-0ECA822D388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BFBD4D6C-1F06-46CE-8675-210884AE30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13.03.2021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2F6B5124-D0F3-41E2-9833-48F21C91C1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F4C503B9-4B46-44BF-B447-620D62FA66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688242154"/>
      </p:ext>
    </p:extLst>
  </p:cSld>
  <p:clrMapOvr>
    <a:masterClrMapping/>
  </p:clrMapOvr>
  <p:transition spd="med">
    <p:pull dir="u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93A82A84-B92F-4D8E-92F3-D8740699AD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="" xmlns:a16="http://schemas.microsoft.com/office/drawing/2014/main" id="{B7FC3327-0F55-4BDD-A7D7-E0AECD6D5A8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6F1F313F-1FB7-4F2E-8DD4-149D15D8B0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13.03.2021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D19014B7-DB45-4A9C-A5C3-A0342A2CE6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D10F1DA1-C917-4361-B2EF-8EA0BF3A56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524080960"/>
      </p:ext>
    </p:extLst>
  </p:cSld>
  <p:clrMapOvr>
    <a:masterClrMapping/>
  </p:clrMapOvr>
  <p:transition spd="med">
    <p:pull dir="u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="" xmlns:a16="http://schemas.microsoft.com/office/drawing/2014/main" id="{DF2325EC-5805-481D-B960-4ADAEEB887D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="" xmlns:a16="http://schemas.microsoft.com/office/drawing/2014/main" id="{A3347811-0CA3-42F8-860A-0749CB579B0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7EE41BBB-C35A-497B-9026-7DB8B042EB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13.03.2021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9080F9C3-34A5-473D-B979-955AF21132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9D38E692-9BBB-4264-935C-8B68BF17BF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429980099"/>
      </p:ext>
    </p:extLst>
  </p:cSld>
  <p:clrMapOvr>
    <a:masterClrMapping/>
  </p:clrMapOvr>
  <p:transition spd="med">
    <p:pull dir="u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79572F1D-0DB8-46F7-AEEA-10F32A9872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E27E64EA-C6C8-4FE2-8EF1-AF5721912C4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E8F1AA22-F639-460B-9A5D-A156772940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13.03.2021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326169E6-4BF8-442F-9DA8-A81E62D21D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7221D573-BE05-461A-92C6-D04EFC8622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81361961"/>
      </p:ext>
    </p:extLst>
  </p:cSld>
  <p:clrMapOvr>
    <a:masterClrMapping/>
  </p:clrMapOvr>
  <p:transition spd="med">
    <p:pull dir="u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6A4553B6-3825-4FB3-98AA-97F8936547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90E0DF94-C314-4A64-8F15-12397A09A6C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1DAA9E54-CF24-4EBC-A975-0453774D3A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13.03.2021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9CC89B59-D84F-48AC-A0CB-AEAE937797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44E07574-8501-48BA-AB18-3E33F0BD6B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461824757"/>
      </p:ext>
    </p:extLst>
  </p:cSld>
  <p:clrMapOvr>
    <a:masterClrMapping/>
  </p:clrMapOvr>
  <p:transition spd="med">
    <p:pull dir="u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54D9A951-EEFC-4A4B-B2EB-94F68E11B9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F4251824-2A4A-4106-8E59-9FB97522A8B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Объект 3">
            <a:extLst>
              <a:ext uri="{FF2B5EF4-FFF2-40B4-BE49-F238E27FC236}">
                <a16:creationId xmlns="" xmlns:a16="http://schemas.microsoft.com/office/drawing/2014/main" id="{7597ACE0-FEF2-4BF8-B009-514A130602D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75226CDD-A1B2-44D1-B251-C45CC68155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13.03.2021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07A4F8C7-1E97-4C6A-96C8-5BAB3FDDAC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5F3B256B-9475-466D-905C-F5849EFEEE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622272960"/>
      </p:ext>
    </p:extLst>
  </p:cSld>
  <p:clrMapOvr>
    <a:masterClrMapping/>
  </p:clrMapOvr>
  <p:transition spd="med">
    <p:pull dir="u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24656BB3-A2ED-4761-977F-19E23FA4BC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DE69B639-2DC2-473A-9116-E0AC13F70DD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="" xmlns:a16="http://schemas.microsoft.com/office/drawing/2014/main" id="{E0C9CADB-93AA-4378-A92A-F34000A2AF1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Текст 4">
            <a:extLst>
              <a:ext uri="{FF2B5EF4-FFF2-40B4-BE49-F238E27FC236}">
                <a16:creationId xmlns="" xmlns:a16="http://schemas.microsoft.com/office/drawing/2014/main" id="{95003819-65DC-405B-A927-EB6F53B68C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="" xmlns:a16="http://schemas.microsoft.com/office/drawing/2014/main" id="{3AA40A84-C95B-4C5D-8C63-CCC3913AE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6">
            <a:extLst>
              <a:ext uri="{FF2B5EF4-FFF2-40B4-BE49-F238E27FC236}">
                <a16:creationId xmlns="" xmlns:a16="http://schemas.microsoft.com/office/drawing/2014/main" id="{13EB30B0-7D98-4716-9CEC-39B120326C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13.03.2021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="" xmlns:a16="http://schemas.microsoft.com/office/drawing/2014/main" id="{38FB86B5-155A-4EFD-A3A9-D44422064B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="" xmlns:a16="http://schemas.microsoft.com/office/drawing/2014/main" id="{7A7985DB-A6A6-4C73-8FF7-256A803662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854646770"/>
      </p:ext>
    </p:extLst>
  </p:cSld>
  <p:clrMapOvr>
    <a:masterClrMapping/>
  </p:clrMapOvr>
  <p:transition spd="med">
    <p:pull dir="u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128ACD9E-40F2-454C-B36B-EB523452D2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">
            <a:extLst>
              <a:ext uri="{FF2B5EF4-FFF2-40B4-BE49-F238E27FC236}">
                <a16:creationId xmlns="" xmlns:a16="http://schemas.microsoft.com/office/drawing/2014/main" id="{37E8811D-3843-4269-A64D-99BCA0EC89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13.03.2021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="" xmlns:a16="http://schemas.microsoft.com/office/drawing/2014/main" id="{0CFA4DF8-7467-4155-8C27-B608CE257A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="" xmlns:a16="http://schemas.microsoft.com/office/drawing/2014/main" id="{E50BD198-D027-408D-AA88-0BD366AEF3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868006728"/>
      </p:ext>
    </p:extLst>
  </p:cSld>
  <p:clrMapOvr>
    <a:masterClrMapping/>
  </p:clrMapOvr>
  <p:transition spd="med">
    <p:pull dir="u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="" xmlns:a16="http://schemas.microsoft.com/office/drawing/2014/main" id="{E82E220C-33C4-460C-AA39-D97B504636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13.03.2021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="" xmlns:a16="http://schemas.microsoft.com/office/drawing/2014/main" id="{61CD66C2-A116-46A2-98B3-A18112FB03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="" xmlns:a16="http://schemas.microsoft.com/office/drawing/2014/main" id="{865589A8-326F-4C37-BD2E-04F6BA213B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47604161"/>
      </p:ext>
    </p:extLst>
  </p:cSld>
  <p:clrMapOvr>
    <a:masterClrMapping/>
  </p:clrMapOvr>
  <p:transition spd="med">
    <p:pull dir="u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91BBD07F-5400-4C17-877D-C8E7A9ABFB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1B1D0364-460C-46D4-A289-430AD3C3934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Текст 3">
            <a:extLst>
              <a:ext uri="{FF2B5EF4-FFF2-40B4-BE49-F238E27FC236}">
                <a16:creationId xmlns="" xmlns:a16="http://schemas.microsoft.com/office/drawing/2014/main" id="{40980D02-F212-4BC1-9D2B-97B912C0383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E207C93C-81F6-4C5D-A0DE-46DE0CF62F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13.03.2021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26A246AB-3018-489B-AA88-024AE70D54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B934500E-9EE3-45BE-98CA-AB5E33EBB9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199510186"/>
      </p:ext>
    </p:extLst>
  </p:cSld>
  <p:clrMapOvr>
    <a:masterClrMapping/>
  </p:clrMapOvr>
  <p:transition spd="med">
    <p:pull dir="u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6BC6A408-9EAF-410B-8107-71A4D6C783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>
            <a:extLst>
              <a:ext uri="{FF2B5EF4-FFF2-40B4-BE49-F238E27FC236}">
                <a16:creationId xmlns="" xmlns:a16="http://schemas.microsoft.com/office/drawing/2014/main" id="{87AD98C0-B02F-468A-8565-7C4E642F010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Текст 3">
            <a:extLst>
              <a:ext uri="{FF2B5EF4-FFF2-40B4-BE49-F238E27FC236}">
                <a16:creationId xmlns="" xmlns:a16="http://schemas.microsoft.com/office/drawing/2014/main" id="{D63E0AF1-AF16-4029-A16D-4BC51B6B43F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40D094E3-760B-4B8C-A5FB-541DA36E39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13.03.2021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D01FE9FE-87A6-4F58-9BE7-5230027743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2AD3A103-F098-42E4-BE3A-CD30F92135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989439869"/>
      </p:ext>
    </p:extLst>
  </p:cSld>
  <p:clrMapOvr>
    <a:masterClrMapping/>
  </p:clrMapOvr>
  <p:transition spd="med">
    <p:pull dir="u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>
            <a:extLst>
              <a:ext uri="{FF2B5EF4-FFF2-40B4-BE49-F238E27FC236}">
                <a16:creationId xmlns="" xmlns:a16="http://schemas.microsoft.com/office/drawing/2014/main" id="{41F10B1F-5D24-412F-BBC8-7DE7166B98B9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A9340D11-6EE7-4FE8-BD2B-33671BE8ED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61621B3B-0343-47E8-BCC2-EB07BE01B00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22C469FF-5C34-4E44-8929-ED101D84809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13.03.2021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3B9EB6D7-7E1F-4718-A958-6A8B284EE7E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344FC41A-9A34-4C5D-81FB-C38F79F68A0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2100280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77" r:id="rId1"/>
    <p:sldLayoutId id="2147483878" r:id="rId2"/>
    <p:sldLayoutId id="2147483879" r:id="rId3"/>
    <p:sldLayoutId id="2147483880" r:id="rId4"/>
    <p:sldLayoutId id="2147483881" r:id="rId5"/>
    <p:sldLayoutId id="2147483882" r:id="rId6"/>
    <p:sldLayoutId id="2147483883" r:id="rId7"/>
    <p:sldLayoutId id="2147483884" r:id="rId8"/>
    <p:sldLayoutId id="2147483885" r:id="rId9"/>
    <p:sldLayoutId id="2147483886" r:id="rId10"/>
    <p:sldLayoutId id="2147483887" r:id="rId11"/>
  </p:sldLayoutIdLst>
  <p:transition spd="med">
    <p:pull dir="u"/>
  </p:transition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2976" y="1428736"/>
            <a:ext cx="6858000" cy="2724169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sz="4000" b="1" dirty="0" smtClean="0"/>
              <a:t>Применение игровых технологий по профориентации во внеурочной и внеклассной деятельности.</a:t>
            </a:r>
            <a:r>
              <a:rPr lang="ru-RU" sz="4000" dirty="0" smtClean="0"/>
              <a:t/>
            </a:r>
            <a:br>
              <a:rPr lang="ru-RU" sz="4000" dirty="0" smtClean="0"/>
            </a:br>
            <a:endParaRPr lang="ru-RU" sz="4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928794" y="4643446"/>
            <a:ext cx="5072098" cy="1285884"/>
          </a:xfrm>
        </p:spPr>
        <p:txBody>
          <a:bodyPr/>
          <a:lstStyle/>
          <a:p>
            <a:r>
              <a:rPr lang="ru-RU" dirty="0" smtClean="0"/>
              <a:t>Учитель: </a:t>
            </a:r>
            <a:r>
              <a:rPr lang="ru-RU" dirty="0" err="1" smtClean="0"/>
              <a:t>Туранова</a:t>
            </a:r>
            <a:r>
              <a:rPr lang="ru-RU" dirty="0" smtClean="0"/>
              <a:t> С.В.</a:t>
            </a:r>
          </a:p>
          <a:p>
            <a:r>
              <a:rPr lang="ru-RU" dirty="0" smtClean="0"/>
              <a:t>МАОУ «</a:t>
            </a:r>
            <a:r>
              <a:rPr lang="ru-RU" dirty="0" err="1" smtClean="0"/>
              <a:t>Тисовская</a:t>
            </a:r>
            <a:r>
              <a:rPr lang="ru-RU" dirty="0" smtClean="0"/>
              <a:t> СОШ – ДС»</a:t>
            </a:r>
            <a:endParaRPr lang="ru-RU" dirty="0"/>
          </a:p>
        </p:txBody>
      </p:sp>
    </p:spTree>
  </p:cSld>
  <p:clrMapOvr>
    <a:masterClrMapping/>
  </p:clrMapOvr>
  <p:transition spd="med">
    <p:pull dir="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8086754" cy="634981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Достоинства и недостатки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28650" y="1214423"/>
            <a:ext cx="8086754" cy="4572032"/>
          </a:xfr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normAutofit fontScale="85000" lnSpcReduction="20000"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Игровые технологии </a:t>
            </a:r>
            <a:r>
              <a:rPr lang="ru-RU" dirty="0" smtClean="0"/>
              <a:t>готовят школьников к выбору профиля дальнейшего обучения и помогают строить реалистичные  профессиональные планы.</a:t>
            </a:r>
          </a:p>
          <a:p>
            <a:r>
              <a:rPr lang="ru-RU" dirty="0" smtClean="0"/>
              <a:t>Но,  как и у каждого метода, у игрового  </a:t>
            </a:r>
            <a:r>
              <a:rPr lang="ru-RU" b="1" dirty="0" smtClean="0"/>
              <a:t>есть как достоинства, так и недостатки. 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К достоинствам можно отнести</a:t>
            </a:r>
            <a:r>
              <a:rPr lang="ru-RU" dirty="0" smtClean="0"/>
              <a:t>: значительно сокращается время рассмотрения проблемы; учащиеся могут самостоятельно анализировать и решать конкретные проблемы; это коллективный труд, который развивает толерантное отношение к окружающим; помогает ориентироваться в нестандартных ситуациях; устанавливать причинно-следственные связи. 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Из недостатков следует отметить: </a:t>
            </a:r>
            <a:r>
              <a:rPr lang="ru-RU" dirty="0" smtClean="0"/>
              <a:t>относительная сложность подготовки и отсутствие единого алгоритма проведения игры.</a:t>
            </a:r>
          </a:p>
          <a:p>
            <a:endParaRPr lang="ru-RU" dirty="0"/>
          </a:p>
        </p:txBody>
      </p:sp>
    </p:spTree>
  </p:cSld>
  <p:clrMapOvr>
    <a:masterClrMapping/>
  </p:clrMapOvr>
  <p:transition spd="med">
    <p:pull dir="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1063610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</a:rPr>
              <a:t>Игровые технологии в среднем и старшем школьном возрасте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500174"/>
            <a:ext cx="8501122" cy="4357718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В </a:t>
            </a:r>
            <a:r>
              <a:rPr lang="ru-RU" b="1" dirty="0" smtClean="0">
                <a:solidFill>
                  <a:srgbClr val="FF0000"/>
                </a:solidFill>
              </a:rPr>
              <a:t>подростковом возрасте </a:t>
            </a:r>
            <a:r>
              <a:rPr lang="ru-RU" dirty="0" smtClean="0"/>
              <a:t>обостряются потребности в создании собственного мира, в стремлении к взрослости, происходит бурное развитие воображения, фантазии, появляются стихийные деловые и групповые игры</a:t>
            </a:r>
            <a:r>
              <a:rPr lang="ru-RU" dirty="0" smtClean="0"/>
              <a:t>.</a:t>
            </a:r>
          </a:p>
          <a:p>
            <a:r>
              <a:rPr lang="ru-RU" dirty="0" smtClean="0"/>
              <a:t> </a:t>
            </a:r>
            <a:r>
              <a:rPr lang="ru-RU" b="1" dirty="0" smtClean="0">
                <a:solidFill>
                  <a:srgbClr val="FF0000"/>
                </a:solidFill>
              </a:rPr>
              <a:t>Особенности игры в старшем школьном возрасте</a:t>
            </a:r>
            <a:r>
              <a:rPr lang="ru-RU" dirty="0" smtClean="0"/>
              <a:t> — нацеленность на самоутверждение перед обществом, ориентация на речевую деятельность, юмористическая окраска, стремление к розыгрышу.</a:t>
            </a:r>
          </a:p>
          <a:p>
            <a:endParaRPr lang="ru-RU" dirty="0"/>
          </a:p>
        </p:txBody>
      </p:sp>
    </p:spTree>
  </p:cSld>
  <p:clrMapOvr>
    <a:masterClrMapping/>
  </p:clrMapOvr>
  <p:transition spd="med">
    <p:pull dir="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28650" y="571480"/>
            <a:ext cx="7886700" cy="5605483"/>
          </a:xfr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r>
              <a:rPr lang="ru-RU" dirty="0" smtClean="0"/>
              <a:t>В нашей </a:t>
            </a:r>
            <a:r>
              <a:rPr lang="ru-RU" dirty="0" smtClean="0"/>
              <a:t>школе </a:t>
            </a:r>
            <a:r>
              <a:rPr lang="ru-RU" dirty="0" smtClean="0"/>
              <a:t>в 2018-19 учебном году </a:t>
            </a:r>
            <a:r>
              <a:rPr lang="ru-RU" dirty="0" smtClean="0"/>
              <a:t>проводилось </a:t>
            </a:r>
            <a:r>
              <a:rPr lang="ru-RU" b="1" dirty="0" smtClean="0">
                <a:solidFill>
                  <a:srgbClr val="FF0000"/>
                </a:solidFill>
              </a:rPr>
              <a:t>праздничное  </a:t>
            </a:r>
            <a:r>
              <a:rPr lang="ru-RU" b="1" dirty="0" smtClean="0">
                <a:solidFill>
                  <a:srgbClr val="FF0000"/>
                </a:solidFill>
              </a:rPr>
              <a:t>мероприятие  </a:t>
            </a:r>
            <a:r>
              <a:rPr lang="ru-RU" dirty="0" smtClean="0"/>
              <a:t>учащимися 9 класса для 7-11 </a:t>
            </a:r>
            <a:r>
              <a:rPr lang="ru-RU" dirty="0" smtClean="0"/>
              <a:t>классов, </a:t>
            </a:r>
            <a:r>
              <a:rPr lang="ru-RU" b="1" dirty="0" smtClean="0">
                <a:solidFill>
                  <a:srgbClr val="FF0000"/>
                </a:solidFill>
              </a:rPr>
              <a:t>целью которого была профориентация</a:t>
            </a:r>
            <a:r>
              <a:rPr lang="ru-RU" b="1" dirty="0" smtClean="0">
                <a:solidFill>
                  <a:srgbClr val="FF0000"/>
                </a:solidFill>
              </a:rPr>
              <a:t>.</a:t>
            </a:r>
          </a:p>
          <a:p>
            <a:r>
              <a:rPr lang="ru-RU" dirty="0" smtClean="0"/>
              <a:t> </a:t>
            </a:r>
            <a:r>
              <a:rPr lang="ru-RU" dirty="0" smtClean="0"/>
              <a:t>Первая сложность для </a:t>
            </a:r>
            <a:r>
              <a:rPr lang="ru-RU" dirty="0" smtClean="0"/>
              <a:t>меня, как классного руководителя 9 класса, который проводил праздник,   </a:t>
            </a:r>
            <a:r>
              <a:rPr lang="ru-RU" dirty="0" smtClean="0"/>
              <a:t>заключалась в том, что </a:t>
            </a:r>
            <a:r>
              <a:rPr lang="ru-RU" b="1" dirty="0" smtClean="0">
                <a:solidFill>
                  <a:srgbClr val="FF0000"/>
                </a:solidFill>
              </a:rPr>
              <a:t>этот праздник – осенний бал </a:t>
            </a:r>
            <a:r>
              <a:rPr lang="ru-RU" dirty="0" smtClean="0"/>
              <a:t>и необходимо было разработать сценарий так, чтобы учащиеся получили опыт проведения и участия в осеннем празднике с достаточно серьёзной тематикой, но при этом нельзя забывать, что это всё-таки осенний БАЛ, которого дети ждали всю первую четверть.  </a:t>
            </a:r>
            <a:endParaRPr lang="ru-RU" dirty="0" smtClean="0"/>
          </a:p>
          <a:p>
            <a:r>
              <a:rPr lang="ru-RU" dirty="0" smtClean="0"/>
              <a:t>Вторая </a:t>
            </a:r>
            <a:r>
              <a:rPr lang="ru-RU" dirty="0" smtClean="0"/>
              <a:t>сложность заключалась в возрастном охвате участников праздника: с 7 по 11 класс (из-за малой наполняемости классов).</a:t>
            </a:r>
            <a:endParaRPr lang="ru-RU" dirty="0"/>
          </a:p>
        </p:txBody>
      </p:sp>
    </p:spTree>
  </p:cSld>
  <p:clrMapOvr>
    <a:masterClrMapping/>
  </p:clrMapOvr>
  <p:transition spd="med">
    <p:pull dir="u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000100" y="357166"/>
            <a:ext cx="7515250" cy="1071570"/>
          </a:xfr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 algn="ctr"/>
            <a:r>
              <a:rPr lang="ru-RU" sz="3100" b="1" dirty="0" smtClean="0"/>
              <a:t/>
            </a:r>
            <a:br>
              <a:rPr lang="ru-RU" sz="3100" b="1" dirty="0" smtClean="0"/>
            </a:br>
            <a:r>
              <a:rPr lang="ru-RU" sz="3100" b="1" dirty="0" smtClean="0"/>
              <a:t>КВН </a:t>
            </a:r>
            <a:r>
              <a:rPr lang="ru-RU" sz="3100" b="1" dirty="0" smtClean="0"/>
              <a:t>на осенний бал старшеклассников:</a:t>
            </a:r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100" b="1" dirty="0" smtClean="0"/>
              <a:t>«Об осени, о будущем – о нас»</a:t>
            </a:r>
            <a:r>
              <a:rPr lang="ru-RU" sz="3100" dirty="0" smtClean="0"/>
              <a:t/>
            </a:r>
            <a:br>
              <a:rPr lang="ru-RU" sz="3100" dirty="0" smtClean="0"/>
            </a:br>
            <a:endParaRPr lang="ru-RU" sz="3100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500034" y="1714488"/>
            <a:ext cx="8215370" cy="4462475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r>
              <a:rPr lang="ru-RU" dirty="0" smtClean="0"/>
              <a:t>Основная Форма: КВН</a:t>
            </a:r>
          </a:p>
          <a:p>
            <a:r>
              <a:rPr lang="ru-RU" b="1" dirty="0" smtClean="0"/>
              <a:t>Цель: </a:t>
            </a:r>
            <a:r>
              <a:rPr lang="ru-RU" dirty="0" smtClean="0"/>
              <a:t>активизация процесса профессионального самоопределения, расширение представлений о различных сферах труда, мире профессий.</a:t>
            </a:r>
          </a:p>
          <a:p>
            <a:r>
              <a:rPr lang="ru-RU" b="1" dirty="0" smtClean="0"/>
              <a:t>Задачи:</a:t>
            </a:r>
            <a:endParaRPr lang="ru-RU" dirty="0" smtClean="0"/>
          </a:p>
          <a:p>
            <a:r>
              <a:rPr lang="ru-RU" dirty="0" smtClean="0"/>
              <a:t>расширение представлений учащихся о мире профессий; </a:t>
            </a:r>
          </a:p>
          <a:p>
            <a:r>
              <a:rPr lang="ru-RU" dirty="0" smtClean="0"/>
              <a:t>создание условий для самореализации участников занятий, </a:t>
            </a:r>
          </a:p>
          <a:p>
            <a:r>
              <a:rPr lang="ru-RU" dirty="0" smtClean="0"/>
              <a:t>развитие коммуникативных навыков.</a:t>
            </a:r>
          </a:p>
          <a:p>
            <a:endParaRPr lang="ru-RU" dirty="0"/>
          </a:p>
        </p:txBody>
      </p:sp>
    </p:spTree>
  </p:cSld>
  <p:clrMapOvr>
    <a:masterClrMapping/>
  </p:clrMapOvr>
  <p:transition spd="med">
    <p:pull dir="u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28650" y="500042"/>
            <a:ext cx="7886700" cy="5572164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dirty="0" smtClean="0"/>
              <a:t>Как и в любом празднике, перед игрой КВН были вступительные слова ведущих об осени, её красоте. Были выступления классов праздничной тематики: стихи об осени, песня, танец. Звучало это так: </a:t>
            </a:r>
            <a:r>
              <a:rPr lang="ru-RU" b="1" dirty="0" smtClean="0">
                <a:solidFill>
                  <a:srgbClr val="FF0000"/>
                </a:solidFill>
              </a:rPr>
              <a:t>«Я расскажу про осень танцем», «Я расскажу про осень стихами», «Я расскажу про осень песней</a:t>
            </a:r>
            <a:r>
              <a:rPr lang="ru-RU" b="1" dirty="0" smtClean="0">
                <a:solidFill>
                  <a:srgbClr val="FF0000"/>
                </a:solidFill>
              </a:rPr>
              <a:t>».</a:t>
            </a:r>
          </a:p>
          <a:p>
            <a:r>
              <a:rPr lang="ru-RU" dirty="0" smtClean="0"/>
              <a:t> </a:t>
            </a:r>
            <a:r>
              <a:rPr lang="ru-RU" dirty="0" smtClean="0"/>
              <a:t>В этом этапе использовался </a:t>
            </a:r>
            <a:r>
              <a:rPr lang="ru-RU" b="1" dirty="0" smtClean="0">
                <a:solidFill>
                  <a:srgbClr val="FF0000"/>
                </a:solidFill>
              </a:rPr>
              <a:t>игровой  приём «Школа-театр». </a:t>
            </a:r>
            <a:r>
              <a:rPr lang="ru-RU" dirty="0" smtClean="0"/>
              <a:t>Ни один праздник, ни одно традиционное мероприятие не обходятся без театрализации</a:t>
            </a:r>
            <a:r>
              <a:rPr lang="ru-RU" b="1" dirty="0" smtClean="0"/>
              <a:t>. </a:t>
            </a:r>
            <a:r>
              <a:rPr lang="ru-RU" dirty="0" smtClean="0"/>
              <a:t>Театр - это устойчивая и социально принятая форма игры.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ransition spd="med">
    <p:pull dir="u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28650" y="285728"/>
            <a:ext cx="7886700" cy="5857915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r>
              <a:rPr lang="ru-RU" dirty="0" smtClean="0"/>
              <a:t>А далее уже нужно было выполнить плавный переход от развлекательной части праздника осенней тематики </a:t>
            </a:r>
            <a:r>
              <a:rPr lang="ru-RU" b="1" dirty="0" smtClean="0">
                <a:solidFill>
                  <a:srgbClr val="FF0000"/>
                </a:solidFill>
              </a:rPr>
              <a:t>к части КВН по профессиям</a:t>
            </a:r>
            <a:r>
              <a:rPr lang="ru-RU" dirty="0" smtClean="0"/>
              <a:t>. При этом КВН – также развлекательная игра с юмором</a:t>
            </a:r>
            <a:r>
              <a:rPr lang="ru-RU" dirty="0" smtClean="0"/>
              <a:t>, </a:t>
            </a:r>
            <a:r>
              <a:rPr lang="ru-RU" dirty="0" smtClean="0"/>
              <a:t>а профессия – дело серьёзное. Поэтому были совмещены эти два понятия: шутка и серьёзное дело</a:t>
            </a:r>
            <a:r>
              <a:rPr lang="ru-RU" dirty="0" smtClean="0"/>
              <a:t>.</a:t>
            </a:r>
          </a:p>
          <a:p>
            <a:r>
              <a:rPr lang="ru-RU" b="1" dirty="0" smtClean="0">
                <a:solidFill>
                  <a:srgbClr val="FF0000"/>
                </a:solidFill>
              </a:rPr>
              <a:t>Игра КВН включала в себя различные игры</a:t>
            </a:r>
            <a:r>
              <a:rPr lang="ru-RU" dirty="0" smtClean="0"/>
              <a:t>, в которых были  загадки,  викторины, что относится к 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интеллектуально-дидактическим играм</a:t>
            </a:r>
            <a:r>
              <a:rPr lang="ru-RU" dirty="0" smtClean="0"/>
              <a:t>, которые помогают развивать познавательную активность. 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Были  элементы ролевых и деловых  игр, соревнования. </a:t>
            </a:r>
            <a:r>
              <a:rPr lang="ru-RU" dirty="0" smtClean="0"/>
              <a:t>Были определены критерии для оценивания выполнения командами заданий. В игру вовлечены были также и зрители.</a:t>
            </a:r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ransition spd="med">
    <p:pull dir="u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285728"/>
            <a:ext cx="2943218" cy="642943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dirty="0" smtClean="0"/>
              <a:t>Из сценария</a:t>
            </a:r>
            <a:endParaRPr lang="ru-RU" dirty="0"/>
          </a:p>
        </p:txBody>
      </p:sp>
      <p:pic>
        <p:nvPicPr>
          <p:cNvPr id="6" name="Содержимое 5" descr="рис8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85720" y="1214422"/>
            <a:ext cx="8429684" cy="5082145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ransition spd="med">
    <p:pull dir="u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7"/>
            <a:ext cx="3228970" cy="634982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dirty="0" smtClean="0"/>
              <a:t>Из сценария</a:t>
            </a:r>
            <a:endParaRPr lang="ru-RU" dirty="0"/>
          </a:p>
        </p:txBody>
      </p:sp>
      <p:pic>
        <p:nvPicPr>
          <p:cNvPr id="4" name="Содержимое 3" descr="рис 9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57158" y="1214422"/>
            <a:ext cx="8358246" cy="5072098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ransition spd="med">
    <p:pull dir="u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7"/>
            <a:ext cx="3157532" cy="706420"/>
          </a:xfr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 smtClean="0"/>
              <a:t>Из сценария</a:t>
            </a:r>
            <a:endParaRPr lang="ru-RU" dirty="0"/>
          </a:p>
        </p:txBody>
      </p:sp>
      <p:pic>
        <p:nvPicPr>
          <p:cNvPr id="4" name="Содержимое 3" descr="рис 10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57224" y="1285860"/>
            <a:ext cx="7500990" cy="4929222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ransition spd="med">
    <p:pull dir="u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86116" y="571480"/>
            <a:ext cx="5500726" cy="1047771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sz="3600" b="1" dirty="0" smtClean="0"/>
              <a:t>ДЛЯ ЖЮРИ: </a:t>
            </a:r>
            <a:br>
              <a:rPr lang="ru-RU" sz="3600" b="1" dirty="0" smtClean="0"/>
            </a:br>
            <a:r>
              <a:rPr lang="ru-RU" sz="2700" b="1" dirty="0" smtClean="0"/>
              <a:t>Примерные </a:t>
            </a:r>
            <a:r>
              <a:rPr lang="ru-RU" sz="2700" b="1" dirty="0" smtClean="0"/>
              <a:t>критерии для оценивания:</a:t>
            </a:r>
            <a:r>
              <a:rPr lang="ru-RU" sz="3600" dirty="0" smtClean="0"/>
              <a:t/>
            </a:r>
            <a:br>
              <a:rPr lang="ru-RU" sz="3600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70000" lnSpcReduction="20000"/>
          </a:bodyPr>
          <a:lstStyle/>
          <a:p>
            <a:r>
              <a:rPr lang="ru-RU" b="1" dirty="0" smtClean="0"/>
              <a:t>в творческих этапах: баллы – от 1 до 5(выставляется в общий бланк средний балл по итогам голосования каждого члена жюри)</a:t>
            </a:r>
            <a:endParaRPr lang="ru-RU" dirty="0" smtClean="0"/>
          </a:p>
          <a:p>
            <a:r>
              <a:rPr lang="ru-RU" b="1" dirty="0" smtClean="0"/>
              <a:t> Оценивается:</a:t>
            </a:r>
            <a:endParaRPr lang="ru-RU" dirty="0" smtClean="0"/>
          </a:p>
          <a:p>
            <a:r>
              <a:rPr lang="ru-RU" dirty="0" smtClean="0"/>
              <a:t>-оригинальный творческий поиск; </a:t>
            </a:r>
          </a:p>
          <a:p>
            <a:r>
              <a:rPr lang="ru-RU" dirty="0" smtClean="0"/>
              <a:t>-юмор, остроумие, находчивость;</a:t>
            </a:r>
          </a:p>
          <a:p>
            <a:r>
              <a:rPr lang="ru-RU" dirty="0" smtClean="0"/>
              <a:t>-музыкальность, артистизм, сценический культурный уровень (культура речи, поведение на сцене)</a:t>
            </a:r>
          </a:p>
          <a:p>
            <a:r>
              <a:rPr lang="ru-RU" b="1" dirty="0" smtClean="0"/>
              <a:t>В этапах: вопрос – ответ</a:t>
            </a:r>
            <a:endParaRPr lang="ru-RU" dirty="0" smtClean="0"/>
          </a:p>
          <a:p>
            <a:r>
              <a:rPr lang="ru-RU" b="1" dirty="0" smtClean="0"/>
              <a:t>Оценивается:</a:t>
            </a:r>
            <a:endParaRPr lang="ru-RU" dirty="0" smtClean="0"/>
          </a:p>
          <a:p>
            <a:r>
              <a:rPr lang="ru-RU" dirty="0" smtClean="0"/>
              <a:t>-</a:t>
            </a:r>
            <a:r>
              <a:rPr lang="ru-RU" b="1" dirty="0" smtClean="0"/>
              <a:t>количество</a:t>
            </a:r>
            <a:r>
              <a:rPr lang="ru-RU" dirty="0" smtClean="0"/>
              <a:t> правильных ответов </a:t>
            </a:r>
            <a:r>
              <a:rPr lang="ru-RU" b="1" dirty="0" smtClean="0"/>
              <a:t>+сплочённость команды, групповая  работа (1 – 5 баллов</a:t>
            </a:r>
            <a:r>
              <a:rPr lang="ru-RU" b="1" dirty="0" smtClean="0"/>
              <a:t>)</a:t>
            </a:r>
            <a:endParaRPr lang="ru-RU" dirty="0" smtClean="0"/>
          </a:p>
          <a:p>
            <a:r>
              <a:rPr lang="ru-RU" b="1" dirty="0" smtClean="0"/>
              <a:t>Штрафные: вычитаются баллы за несобранность, за выкрики с несколькими ответами, нарушение дисциплины, грубость по отношению к игрокам. (1-5 баллов минусом)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4" name="Овал 3"/>
          <p:cNvSpPr/>
          <p:nvPr/>
        </p:nvSpPr>
        <p:spPr>
          <a:xfrm>
            <a:off x="214282" y="285728"/>
            <a:ext cx="3214710" cy="1214446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Из сценария</a:t>
            </a:r>
            <a:endParaRPr lang="ru-RU" sz="3200" dirty="0"/>
          </a:p>
        </p:txBody>
      </p:sp>
    </p:spTree>
  </p:cSld>
  <p:clrMapOvr>
    <a:masterClrMapping/>
  </p:clrMapOvr>
  <p:transition spd="med">
    <p:pull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3086094" cy="1325563"/>
          </a:xfrm>
        </p:spPr>
        <p:txBody>
          <a:bodyPr>
            <a:normAutofit/>
          </a:bodyPr>
          <a:lstStyle/>
          <a:p>
            <a:pPr algn="ctr"/>
            <a:r>
              <a:rPr lang="ru-RU" sz="7200" b="1" dirty="0" smtClean="0"/>
              <a:t>Игра</a:t>
            </a:r>
            <a:endParaRPr lang="ru-RU" sz="72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28650" y="2643182"/>
            <a:ext cx="7886700" cy="3533781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endParaRPr lang="ru-RU" sz="3600" dirty="0" smtClean="0"/>
          </a:p>
          <a:p>
            <a:r>
              <a:rPr lang="ru-RU" sz="3600" dirty="0" smtClean="0"/>
              <a:t>игра </a:t>
            </a:r>
            <a:r>
              <a:rPr lang="ru-RU" sz="3600" dirty="0" smtClean="0"/>
              <a:t>— это вид деятельности в ситуациях, направленных на воссоздание и усвоение общественного опыта, в котором складывается и совершенствуется самоуправление поведением.</a:t>
            </a:r>
          </a:p>
          <a:p>
            <a:endParaRPr lang="ru-RU" dirty="0"/>
          </a:p>
        </p:txBody>
      </p:sp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3786182" y="642918"/>
            <a:ext cx="5143472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… в игре человек испытывает такое же наслаждение от свободного обнаружения своих способностей, какое художник испытывает во время творчества.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Black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Ф. Шиллер</a:t>
            </a:r>
            <a:endParaRPr kumimoji="0" lang="ru-RU" sz="4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Black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med">
    <p:pull dir="u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488" y="214290"/>
            <a:ext cx="3429024" cy="928694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ru-RU" sz="3200" b="1" dirty="0" smtClean="0"/>
              <a:t/>
            </a:r>
            <a:br>
              <a:rPr lang="ru-RU" sz="3200" b="1" dirty="0" smtClean="0"/>
            </a:br>
            <a:r>
              <a:rPr lang="ru-RU" sz="2000" b="1" dirty="0" smtClean="0"/>
              <a:t>Гейм </a:t>
            </a:r>
            <a:r>
              <a:rPr lang="ru-RU" sz="2000" b="1" dirty="0" smtClean="0"/>
              <a:t>1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b="1" dirty="0" smtClean="0"/>
              <a:t>«Разминка»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вопрос </a:t>
            </a:r>
            <a:r>
              <a:rPr lang="ru-RU" sz="2000" dirty="0" smtClean="0"/>
              <a:t>– ответ</a:t>
            </a:r>
            <a:br>
              <a:rPr lang="ru-RU" sz="2000" dirty="0" smtClean="0"/>
            </a:br>
            <a:endParaRPr lang="ru-RU" sz="3200" dirty="0"/>
          </a:p>
        </p:txBody>
      </p:sp>
      <p:pic>
        <p:nvPicPr>
          <p:cNvPr id="4" name="Содержимое 3" descr="рис3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71604" y="1357298"/>
            <a:ext cx="6072230" cy="484036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sp>
        <p:nvSpPr>
          <p:cNvPr id="5" name="Прямоугольник 4"/>
          <p:cNvSpPr/>
          <p:nvPr/>
        </p:nvSpPr>
        <p:spPr>
          <a:xfrm>
            <a:off x="357158" y="285728"/>
            <a:ext cx="2786082" cy="64294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/>
              <a:t>Из сценария</a:t>
            </a:r>
            <a:endParaRPr lang="ru-RU" sz="3600" dirty="0"/>
          </a:p>
        </p:txBody>
      </p:sp>
    </p:spTree>
  </p:cSld>
  <p:clrMapOvr>
    <a:masterClrMapping/>
  </p:clrMapOvr>
  <p:transition spd="med">
    <p:pull dir="u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643306" y="365126"/>
            <a:ext cx="4872044" cy="1492237"/>
          </a:xfr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 algn="ctr"/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4000" b="1" dirty="0" smtClean="0"/>
              <a:t>Домашнее задание: </a:t>
            </a:r>
            <a:r>
              <a:rPr lang="ru-RU" sz="4000" b="1" i="1" u="sng" dirty="0" smtClean="0"/>
              <a:t/>
            </a:r>
            <a:br>
              <a:rPr lang="ru-RU" sz="4000" b="1" i="1" u="sng" dirty="0" smtClean="0"/>
            </a:br>
            <a:r>
              <a:rPr lang="ru-RU" sz="4000" b="1" i="1" u="sng" dirty="0" smtClean="0"/>
              <a:t>представление профессий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Содержимое 3" descr="рис4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42911" y="1714488"/>
            <a:ext cx="7858180" cy="435771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sp>
        <p:nvSpPr>
          <p:cNvPr id="5" name="Прямоугольник 4"/>
          <p:cNvSpPr/>
          <p:nvPr/>
        </p:nvSpPr>
        <p:spPr>
          <a:xfrm>
            <a:off x="357158" y="714356"/>
            <a:ext cx="2857520" cy="92869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/>
              <a:t>Из сценария</a:t>
            </a:r>
            <a:endParaRPr lang="ru-RU" sz="3600" dirty="0"/>
          </a:p>
        </p:txBody>
      </p:sp>
    </p:spTree>
  </p:cSld>
  <p:clrMapOvr>
    <a:masterClrMapping/>
  </p:clrMapOvr>
  <p:transition spd="med">
    <p:pull dir="u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920734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ru-RU" b="1" dirty="0" smtClean="0"/>
              <a:t>Гейм 2«</a:t>
            </a:r>
            <a:r>
              <a:rPr lang="ru-RU" b="1" dirty="0" err="1" smtClean="0"/>
              <a:t>Заморочки</a:t>
            </a:r>
            <a:r>
              <a:rPr lang="ru-RU" b="1" dirty="0" smtClean="0"/>
              <a:t> </a:t>
            </a:r>
            <a:r>
              <a:rPr lang="ru-RU" b="1" dirty="0" smtClean="0"/>
              <a:t>из бочки»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1817689"/>
          </a:xfr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/>
          <a:lstStyle/>
          <a:p>
            <a:r>
              <a:rPr lang="ru-RU" i="1" dirty="0" smtClean="0"/>
              <a:t>Условие:</a:t>
            </a:r>
            <a:r>
              <a:rPr lang="ru-RU" dirty="0" smtClean="0"/>
              <a:t> отгадать название профессии с помощью 5 подсказок ведущего. После каждой подсказки у игроков есть возможность дать ответ.</a:t>
            </a:r>
            <a:endParaRPr lang="ru-RU" dirty="0"/>
          </a:p>
        </p:txBody>
      </p:sp>
    </p:spTree>
  </p:cSld>
  <p:clrMapOvr>
    <a:masterClrMapping/>
  </p:clrMapOvr>
  <p:transition spd="med">
    <p:pull dir="u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28926" y="428604"/>
            <a:ext cx="5586424" cy="928694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ru-RU" sz="3200" b="1" i="1" dirty="0" smtClean="0"/>
              <a:t/>
            </a:r>
            <a:br>
              <a:rPr lang="ru-RU" sz="3200" b="1" i="1" dirty="0" smtClean="0"/>
            </a:br>
            <a:r>
              <a:rPr lang="ru-RU" sz="3200" b="1" i="1" dirty="0" smtClean="0"/>
              <a:t>Для примера: Вопрос </a:t>
            </a:r>
            <a:r>
              <a:rPr lang="ru-RU" sz="3200" b="1" i="1" dirty="0" smtClean="0"/>
              <a:t>№8</a:t>
            </a:r>
            <a:r>
              <a:rPr lang="ru-RU" sz="3200" dirty="0" smtClean="0"/>
              <a:t/>
            </a:r>
            <a:br>
              <a:rPr lang="ru-RU" sz="3200" dirty="0" smtClean="0"/>
            </a:b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28650" y="1357298"/>
            <a:ext cx="7886700" cy="4819665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70000" lnSpcReduction="20000"/>
          </a:bodyPr>
          <a:lstStyle/>
          <a:p>
            <a:r>
              <a:rPr lang="ru-RU" dirty="0" smtClean="0"/>
              <a:t>1</a:t>
            </a:r>
            <a:r>
              <a:rPr lang="ru-RU" dirty="0" smtClean="0"/>
              <a:t>. Специалист разрабатывает содержание занятия и создаёт творческую атмосферу на них, внедряет новые методы и средства получения знаний - </a:t>
            </a:r>
            <a:r>
              <a:rPr lang="ru-RU" b="1" i="1" dirty="0" smtClean="0"/>
              <a:t>5 баллов.</a:t>
            </a:r>
            <a:endParaRPr lang="ru-RU" dirty="0" smtClean="0"/>
          </a:p>
          <a:p>
            <a:r>
              <a:rPr lang="ru-RU" dirty="0" smtClean="0"/>
              <a:t>2. Имеет качества исследователя, организационные способности, умение убеждать, социальную ответственность, здравый смысл, умение ладить с детьми и взрослыми, использовать современные технические средства обучения –</a:t>
            </a:r>
            <a:r>
              <a:rPr lang="ru-RU" b="1" i="1" dirty="0" smtClean="0"/>
              <a:t>4балла.</a:t>
            </a:r>
            <a:endParaRPr lang="ru-RU" dirty="0" smtClean="0"/>
          </a:p>
          <a:p>
            <a:r>
              <a:rPr lang="ru-RU" dirty="0" smtClean="0"/>
              <a:t>3. Специалист умеет ставить и решать проблемы, обладает знаниями по своему –</a:t>
            </a:r>
            <a:r>
              <a:rPr lang="ru-RU" b="1" i="1" dirty="0" smtClean="0"/>
              <a:t>3балла.</a:t>
            </a:r>
            <a:endParaRPr lang="ru-RU" dirty="0" smtClean="0"/>
          </a:p>
          <a:p>
            <a:r>
              <a:rPr lang="ru-RU" dirty="0" smtClean="0"/>
              <a:t>4. Двадцать пар глаз за указкой следят.</a:t>
            </a:r>
          </a:p>
          <a:p>
            <a:r>
              <a:rPr lang="ru-RU" dirty="0" smtClean="0"/>
              <a:t>Куда ж это Волга впадает?</a:t>
            </a:r>
          </a:p>
          <a:p>
            <a:r>
              <a:rPr lang="ru-RU" dirty="0" smtClean="0"/>
              <a:t>Что жители делают и что там растят,</a:t>
            </a:r>
          </a:p>
          <a:p>
            <a:r>
              <a:rPr lang="ru-RU" dirty="0" smtClean="0"/>
              <a:t>Иван </a:t>
            </a:r>
            <a:r>
              <a:rPr lang="ru-RU" dirty="0" err="1" smtClean="0"/>
              <a:t>Иваныч</a:t>
            </a:r>
            <a:r>
              <a:rPr lang="ru-RU" dirty="0" smtClean="0"/>
              <a:t> всем объясняет –</a:t>
            </a:r>
            <a:r>
              <a:rPr lang="ru-RU" b="1" i="1" dirty="0" smtClean="0"/>
              <a:t>2балла.</a:t>
            </a:r>
            <a:endParaRPr lang="ru-RU" dirty="0" smtClean="0"/>
          </a:p>
          <a:p>
            <a:r>
              <a:rPr lang="ru-RU" dirty="0" smtClean="0"/>
              <a:t>5. Даёт адекватную оценку успехам учащихся, способствует развитию индивидуальных способностей, имеет педагогическое образование, работает в государственных и частных школах - </a:t>
            </a:r>
            <a:r>
              <a:rPr lang="ru-RU" b="1" i="1" dirty="0" smtClean="0"/>
              <a:t>1 балл </a:t>
            </a:r>
            <a:r>
              <a:rPr lang="ru-RU" dirty="0" smtClean="0"/>
              <a:t>(УЧИТЕЛЬ)</a:t>
            </a: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0" y="571480"/>
            <a:ext cx="2786082" cy="64294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/>
              <a:t>Из сценария</a:t>
            </a:r>
            <a:endParaRPr lang="ru-RU" sz="3600" dirty="0"/>
          </a:p>
        </p:txBody>
      </p:sp>
    </p:spTree>
  </p:cSld>
  <p:clrMapOvr>
    <a:masterClrMapping/>
  </p:clrMapOvr>
  <p:transition spd="med">
    <p:pull dir="u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357554" y="428605"/>
            <a:ext cx="5157796" cy="857256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sz="3600" b="1" dirty="0" smtClean="0"/>
              <a:t>Гейм </a:t>
            </a:r>
            <a:r>
              <a:rPr lang="ru-RU" sz="3600" b="1" dirty="0" smtClean="0"/>
              <a:t>3 «Без слов всё ясно»</a:t>
            </a:r>
            <a:r>
              <a:rPr lang="ru-RU" sz="3600" dirty="0" smtClean="0"/>
              <a:t/>
            </a:r>
            <a:br>
              <a:rPr lang="ru-RU" sz="3600" dirty="0" smtClean="0"/>
            </a:b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28650" y="1285860"/>
            <a:ext cx="7886700" cy="5214974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62500" lnSpcReduction="20000"/>
          </a:bodyPr>
          <a:lstStyle/>
          <a:p>
            <a:r>
              <a:rPr lang="ru-RU" sz="4500" b="1" dirty="0" smtClean="0">
                <a:solidFill>
                  <a:srgbClr val="FF0000"/>
                </a:solidFill>
              </a:rPr>
              <a:t>Сейчас команды должны придумать и показать профессию в форме пантомимы – только пластикой движений и без слов. Баллы получают и те, кто придумал и те, кто отгадал профессию.</a:t>
            </a:r>
          </a:p>
          <a:p>
            <a:pPr algn="ctr">
              <a:buNone/>
            </a:pPr>
            <a:r>
              <a:rPr lang="ru-RU" b="1" dirty="0" smtClean="0"/>
              <a:t>Список профессий</a:t>
            </a:r>
            <a:r>
              <a:rPr lang="ru-RU" i="1" dirty="0" smtClean="0"/>
              <a:t>(карточки  с заданиями вытягивают капитаны)</a:t>
            </a:r>
            <a:endParaRPr lang="ru-RU" dirty="0" smtClean="0"/>
          </a:p>
          <a:p>
            <a:r>
              <a:rPr lang="ru-RU" b="1" i="1" dirty="0" smtClean="0"/>
              <a:t>Визажист:</a:t>
            </a:r>
            <a:r>
              <a:rPr lang="ru-RU" dirty="0" smtClean="0"/>
              <a:t> идет подготовка к концерту, необходимо сделать макияж и прически трем певцам шоу. </a:t>
            </a:r>
          </a:p>
          <a:p>
            <a:r>
              <a:rPr lang="ru-RU" b="1" i="1" dirty="0" smtClean="0"/>
              <a:t>Теннисист</a:t>
            </a:r>
            <a:r>
              <a:rPr lang="ru-RU" b="1" i="1" dirty="0" smtClean="0"/>
              <a:t>: </a:t>
            </a:r>
            <a:r>
              <a:rPr lang="ru-RU" dirty="0" smtClean="0"/>
              <a:t>Теннисный </a:t>
            </a:r>
            <a:r>
              <a:rPr lang="ru-RU" dirty="0" smtClean="0"/>
              <a:t>корт. Заканчивается последний тайм. Изобразите двух участников соревнования и группу зрителей. </a:t>
            </a:r>
          </a:p>
          <a:p>
            <a:r>
              <a:rPr lang="ru-RU" b="1" i="1" dirty="0" err="1" smtClean="0"/>
              <a:t>Художник:</a:t>
            </a:r>
            <a:r>
              <a:rPr lang="ru-RU" dirty="0" err="1" smtClean="0"/>
              <a:t>Изобразите</a:t>
            </a:r>
            <a:r>
              <a:rPr lang="ru-RU" dirty="0" smtClean="0"/>
              <a:t> художника за работой, с участием натурщика. </a:t>
            </a:r>
          </a:p>
          <a:p>
            <a:r>
              <a:rPr lang="ru-RU" b="1" i="1" dirty="0" err="1" smtClean="0"/>
              <a:t>Официант:</a:t>
            </a:r>
            <a:r>
              <a:rPr lang="ru-RU" dirty="0" err="1" smtClean="0"/>
              <a:t>Изобразите</a:t>
            </a:r>
            <a:r>
              <a:rPr lang="ru-RU" dirty="0" smtClean="0"/>
              <a:t> официанта, обслуживающего нескольких капризных посетителей. </a:t>
            </a:r>
          </a:p>
          <a:p>
            <a:r>
              <a:rPr lang="ru-RU" b="1" i="1" dirty="0" smtClean="0"/>
              <a:t>Инспектор ГИБДД</a:t>
            </a:r>
            <a:r>
              <a:rPr lang="ru-RU" dirty="0" smtClean="0"/>
              <a:t>:  задержал нарушителя дорожного движения </a:t>
            </a:r>
          </a:p>
          <a:p>
            <a:r>
              <a:rPr lang="ru-RU" b="1" i="1" dirty="0" smtClean="0"/>
              <a:t>Военные на плацу.</a:t>
            </a:r>
            <a:r>
              <a:rPr lang="ru-RU" dirty="0" smtClean="0"/>
              <a:t> Маршируют. </a:t>
            </a:r>
          </a:p>
          <a:p>
            <a:r>
              <a:rPr lang="ru-RU" b="1" i="1" dirty="0" smtClean="0"/>
              <a:t>Гид-экскурсовод</a:t>
            </a:r>
            <a:endParaRPr lang="ru-RU" dirty="0" smtClean="0"/>
          </a:p>
          <a:p>
            <a:r>
              <a:rPr lang="ru-RU" b="1" i="1" dirty="0" smtClean="0"/>
              <a:t>Изобразите дрессировщика 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57158" y="285728"/>
            <a:ext cx="2786082" cy="64294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/>
              <a:t>Из сценария</a:t>
            </a:r>
            <a:endParaRPr lang="ru-RU" sz="3600" dirty="0"/>
          </a:p>
        </p:txBody>
      </p:sp>
    </p:spTree>
  </p:cSld>
  <p:clrMapOvr>
    <a:masterClrMapping/>
  </p:clrMapOvr>
  <p:transition spd="med">
    <p:pull dir="u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8992" y="365127"/>
            <a:ext cx="5086358" cy="992172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ru-RU" sz="3200" b="1" dirty="0" smtClean="0"/>
              <a:t/>
            </a:r>
            <a:br>
              <a:rPr lang="ru-RU" sz="3200" b="1" dirty="0" smtClean="0"/>
            </a:br>
            <a:r>
              <a:rPr lang="ru-RU" sz="3200" b="1" dirty="0" smtClean="0"/>
              <a:t/>
            </a:r>
            <a:br>
              <a:rPr lang="ru-RU" sz="3200" b="1" dirty="0" smtClean="0"/>
            </a:br>
            <a:r>
              <a:rPr lang="ru-RU" sz="3200" b="1" dirty="0" smtClean="0"/>
              <a:t>Гейм </a:t>
            </a:r>
            <a:r>
              <a:rPr lang="ru-RU" sz="3200" b="1" dirty="0" smtClean="0"/>
              <a:t>4«Угадай профессию» - </a:t>
            </a:r>
            <a:r>
              <a:rPr lang="ru-RU" sz="3200" b="1" i="1" dirty="0" smtClean="0"/>
              <a:t>(</a:t>
            </a:r>
            <a:r>
              <a:rPr lang="ru-RU" sz="3200" i="1" dirty="0" smtClean="0"/>
              <a:t>вопросы на экране)</a:t>
            </a: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i="1" dirty="0" smtClean="0"/>
              <a:t> </a:t>
            </a:r>
            <a:r>
              <a:rPr lang="ru-RU" sz="3200" dirty="0" smtClean="0"/>
              <a:t/>
            </a:r>
            <a:br>
              <a:rPr lang="ru-RU" sz="3200" dirty="0" smtClean="0"/>
            </a:b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28650" y="1357298"/>
            <a:ext cx="7872440" cy="857256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25000" lnSpcReduction="20000"/>
          </a:bodyPr>
          <a:lstStyle/>
          <a:p>
            <a:pPr algn="ctr"/>
            <a:r>
              <a:rPr lang="ru-RU" sz="7200" b="1" i="1" dirty="0" smtClean="0"/>
              <a:t>Условие:</a:t>
            </a:r>
            <a:r>
              <a:rPr lang="ru-RU" sz="7200" b="1" dirty="0" smtClean="0"/>
              <a:t> из трёх вариантов представления профессии выбрать верный и показать сигнальную карточку с соответствующим номером</a:t>
            </a:r>
            <a:r>
              <a:rPr lang="ru-RU" sz="7200" b="1" dirty="0" smtClean="0"/>
              <a:t>.</a:t>
            </a:r>
          </a:p>
          <a:p>
            <a:pPr algn="ctr"/>
            <a:r>
              <a:rPr lang="ru-RU" sz="7200" b="1" dirty="0" smtClean="0"/>
              <a:t>(пример)</a:t>
            </a:r>
            <a:endParaRPr lang="ru-RU" sz="7200" b="1" dirty="0" smtClean="0"/>
          </a:p>
          <a:p>
            <a:pPr algn="ctr"/>
            <a:endParaRPr lang="ru-RU" sz="4000" dirty="0" smtClean="0"/>
          </a:p>
          <a:p>
            <a:endParaRPr lang="ru-RU" dirty="0"/>
          </a:p>
        </p:txBody>
      </p:sp>
      <p:pic>
        <p:nvPicPr>
          <p:cNvPr id="4" name="Рисунок 3" descr="рис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2910" y="2285992"/>
            <a:ext cx="7858180" cy="3743325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357158" y="285728"/>
            <a:ext cx="2786082" cy="64294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/>
              <a:t>Из сценария</a:t>
            </a:r>
            <a:endParaRPr lang="ru-RU" sz="3600" dirty="0"/>
          </a:p>
        </p:txBody>
      </p:sp>
    </p:spTree>
  </p:cSld>
  <p:clrMapOvr>
    <a:masterClrMapping/>
  </p:clrMapOvr>
  <p:transition spd="med">
    <p:pull dir="u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786182" y="1"/>
            <a:ext cx="4857784" cy="1071546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3100" b="1" dirty="0" smtClean="0"/>
              <a:t>Гейм </a:t>
            </a:r>
            <a:r>
              <a:rPr lang="ru-RU" sz="3100" b="1" dirty="0" smtClean="0"/>
              <a:t>5 « Гонка за лидером</a:t>
            </a:r>
            <a:r>
              <a:rPr lang="ru-RU" sz="3100" b="1" dirty="0" smtClean="0"/>
              <a:t>»</a:t>
            </a:r>
            <a:r>
              <a:rPr lang="ru-RU" sz="2200" dirty="0" smtClean="0"/>
              <a:t> Условие: за 1 минуту каждая команда должна ответить на 14 вопросов.</a:t>
            </a: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b="1" dirty="0" smtClean="0"/>
              <a:t> </a:t>
            </a:r>
            <a:r>
              <a:rPr lang="ru-RU" sz="3600" dirty="0" smtClean="0"/>
              <a:t/>
            </a:r>
            <a:br>
              <a:rPr lang="ru-RU" sz="3600" dirty="0" smtClean="0"/>
            </a:br>
            <a:endParaRPr lang="ru-RU" sz="2800" dirty="0"/>
          </a:p>
        </p:txBody>
      </p:sp>
      <p:sp>
        <p:nvSpPr>
          <p:cNvPr id="21505" name="Rectangle 1"/>
          <p:cNvSpPr>
            <a:spLocks noGrp="1" noChangeArrowheads="1"/>
          </p:cNvSpPr>
          <p:nvPr>
            <p:ph idx="1"/>
          </p:nvPr>
        </p:nvSpPr>
        <p:spPr bwMode="auto">
          <a:xfrm>
            <a:off x="642910" y="1071546"/>
            <a:ext cx="8015315" cy="5355312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Вопросы для команды  №3</a:t>
            </a:r>
            <a:endParaRPr kumimoji="0" lang="ru-RU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1-Не только школьнику она, Но и чертёжнику нужна </a:t>
            </a:r>
            <a:r>
              <a:rPr kumimoji="0" lang="ru-RU" sz="18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(линейка)</a:t>
            </a:r>
            <a:endParaRPr kumimoji="0" lang="ru-RU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2-Служащий в гостинице, ведающий хранением ключей, приёмом почты </a:t>
            </a:r>
            <a:r>
              <a:rPr kumimoji="0" lang="ru-RU" sz="18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(портье)</a:t>
            </a:r>
            <a:endParaRPr kumimoji="0" lang="ru-RU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3-Наёмный работник у помещика</a:t>
            </a:r>
            <a:r>
              <a:rPr kumimoji="0" lang="ru-RU" sz="18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(батрак)</a:t>
            </a:r>
            <a:endParaRPr kumimoji="0" lang="ru-RU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4-Работник связи, доставляющий корреспонденцию по адресам </a:t>
            </a:r>
            <a:r>
              <a:rPr kumimoji="0" lang="ru-RU" sz="18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(почтальон)</a:t>
            </a:r>
            <a:endParaRPr kumimoji="0" lang="ru-RU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5-Ручное сельскохозяйственное орудие в виде загнутого зазубренного ножа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для срезания хлебных злаков с корня </a:t>
            </a:r>
            <a:r>
              <a:rPr kumimoji="0" lang="ru-RU" sz="18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(серп)</a:t>
            </a:r>
            <a:endParaRPr kumimoji="0" lang="ru-RU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6-Рыболовная снасть, в которую угодила золотая рыбка </a:t>
            </a:r>
            <a:r>
              <a:rPr kumimoji="0" lang="ru-RU" sz="18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(невод)</a:t>
            </a:r>
            <a:endParaRPr kumimoji="0" lang="ru-RU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7-Сколько игроков в футбольной команде во время игры </a:t>
            </a:r>
            <a:r>
              <a:rPr kumimoji="0" lang="ru-RU" sz="18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(11)</a:t>
            </a:r>
            <a:endParaRPr kumimoji="0" lang="ru-RU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8-В нём много лошадиных сил, всё поле он исколесил </a:t>
            </a:r>
            <a:r>
              <a:rPr kumimoji="0" lang="ru-RU" sz="18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(трактор)</a:t>
            </a:r>
            <a:endParaRPr kumimoji="0" lang="ru-RU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9- Что останавливают с помощью бинтов и зелёнки? </a:t>
            </a:r>
            <a:r>
              <a:rPr kumimoji="0" lang="ru-RU" sz="18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(кровотечение)</a:t>
            </a:r>
            <a:endParaRPr kumimoji="0" lang="ru-RU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10- Колхозник с высшим образованием </a:t>
            </a:r>
            <a:r>
              <a:rPr kumimoji="0" lang="ru-RU" sz="18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(агроном)</a:t>
            </a:r>
            <a:endParaRPr kumimoji="0" lang="ru-RU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11- О какой профессии идёт речь в песне </a:t>
            </a: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Сиреневый туман</a:t>
            </a: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8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(кондуктор)</a:t>
            </a:r>
            <a:endParaRPr kumimoji="0" lang="ru-RU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12-Владелец сельскохозяйственного предприятия с использованием земельного участка.</a:t>
            </a:r>
            <a:r>
              <a:rPr kumimoji="0" lang="ru-RU" sz="18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(фермер)</a:t>
            </a:r>
            <a:endParaRPr kumimoji="0" lang="ru-RU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13-Рабочий, занимающийся наведением чистоты и порядка в помещении </a:t>
            </a:r>
            <a:r>
              <a:rPr kumimoji="0" lang="ru-RU" sz="18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(уборщица)</a:t>
            </a:r>
            <a:endParaRPr kumimoji="0" lang="ru-RU" sz="10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14- Пастух овечьих стад </a:t>
            </a:r>
            <a:r>
              <a:rPr kumimoji="0" lang="ru-RU" sz="18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(чабан)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57158" y="285728"/>
            <a:ext cx="2786082" cy="64294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/>
              <a:t>Из сценария</a:t>
            </a:r>
            <a:endParaRPr lang="ru-RU" sz="3600" dirty="0"/>
          </a:p>
        </p:txBody>
      </p:sp>
    </p:spTree>
  </p:cSld>
  <p:clrMapOvr>
    <a:masterClrMapping/>
  </p:clrMapOvr>
  <p:transition spd="med">
    <p:pull dir="u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488" y="365126"/>
            <a:ext cx="6000792" cy="1849428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ru-RU" sz="3200" b="1" dirty="0" smtClean="0"/>
              <a:t/>
            </a:r>
            <a:br>
              <a:rPr lang="ru-RU" sz="3200" b="1" dirty="0" smtClean="0"/>
            </a:br>
            <a:r>
              <a:rPr lang="ru-RU" sz="3200" b="1" dirty="0" smtClean="0"/>
              <a:t/>
            </a:r>
            <a:br>
              <a:rPr lang="ru-RU" sz="3200" b="1" dirty="0" smtClean="0"/>
            </a:br>
            <a:r>
              <a:rPr lang="ru-RU" sz="3200" b="1" dirty="0" smtClean="0"/>
              <a:t/>
            </a:r>
            <a:br>
              <a:rPr lang="ru-RU" sz="3200" b="1" dirty="0" smtClean="0"/>
            </a:br>
            <a:r>
              <a:rPr lang="ru-RU" sz="3200" b="1" dirty="0" smtClean="0"/>
              <a:t>Гейм </a:t>
            </a:r>
            <a:r>
              <a:rPr lang="ru-RU" sz="3200" b="1" dirty="0" smtClean="0"/>
              <a:t>6- Конкурс </a:t>
            </a:r>
            <a:r>
              <a:rPr lang="ru-RU" sz="3200" b="1" dirty="0" smtClean="0"/>
              <a:t>капитанов</a:t>
            </a:r>
            <a:br>
              <a:rPr lang="ru-RU" sz="3200" b="1" dirty="0" smtClean="0"/>
            </a:br>
            <a:r>
              <a:rPr lang="ru-RU" sz="3200" dirty="0" smtClean="0"/>
              <a:t> </a:t>
            </a:r>
            <a:r>
              <a:rPr lang="ru-RU" sz="1800" dirty="0" smtClean="0"/>
              <a:t>Задание</a:t>
            </a:r>
            <a:r>
              <a:rPr lang="ru-RU" sz="1800" dirty="0" smtClean="0"/>
              <a:t>: переставить буквы в предложенных словах так, чтобы получились названия профессий.</a:t>
            </a:r>
            <a:br>
              <a:rPr lang="ru-RU" sz="1800" dirty="0" smtClean="0"/>
            </a:br>
            <a:r>
              <a:rPr lang="ru-RU" sz="1800" dirty="0" smtClean="0"/>
              <a:t>(капитаны получают листы с заданиями и должны ответить как можно быстрее)</a:t>
            </a: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> </a:t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endParaRPr lang="ru-RU" sz="3200" dirty="0"/>
          </a:p>
        </p:txBody>
      </p:sp>
      <p:pic>
        <p:nvPicPr>
          <p:cNvPr id="4" name="Содержимое 3" descr="рис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4282" y="2214554"/>
            <a:ext cx="8643998" cy="3929089"/>
          </a:xfrm>
        </p:spPr>
      </p:pic>
      <p:sp>
        <p:nvSpPr>
          <p:cNvPr id="5" name="Прямоугольник 4"/>
          <p:cNvSpPr/>
          <p:nvPr/>
        </p:nvSpPr>
        <p:spPr>
          <a:xfrm>
            <a:off x="214282" y="357166"/>
            <a:ext cx="2786082" cy="64294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/>
              <a:t>Из сценария</a:t>
            </a:r>
            <a:endParaRPr lang="ru-RU" sz="3600" dirty="0"/>
          </a:p>
        </p:txBody>
      </p:sp>
    </p:spTree>
  </p:cSld>
  <p:clrMapOvr>
    <a:masterClrMapping/>
  </p:clrMapOvr>
  <p:transition spd="med">
    <p:pull dir="u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лист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71538" y="1071546"/>
            <a:ext cx="7361179" cy="5072098"/>
          </a:xfrm>
        </p:spPr>
      </p:pic>
      <p:sp>
        <p:nvSpPr>
          <p:cNvPr id="5" name="Прямоугольник 4"/>
          <p:cNvSpPr/>
          <p:nvPr/>
        </p:nvSpPr>
        <p:spPr>
          <a:xfrm>
            <a:off x="357158" y="285728"/>
            <a:ext cx="2786082" cy="64294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/>
              <a:t>Из сценария</a:t>
            </a:r>
            <a:endParaRPr lang="ru-RU" sz="3600" dirty="0"/>
          </a:p>
        </p:txBody>
      </p:sp>
    </p:spTree>
  </p:cSld>
  <p:clrMapOvr>
    <a:masterClrMapping/>
  </p:clrMapOvr>
  <p:transition spd="med">
    <p:pull dir="u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14678" y="642918"/>
            <a:ext cx="5300672" cy="1047771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ru-RU" sz="3200" i="1" dirty="0" smtClean="0"/>
              <a:t/>
            </a:r>
            <a:br>
              <a:rPr lang="ru-RU" sz="3200" i="1" dirty="0" smtClean="0"/>
            </a:br>
            <a:r>
              <a:rPr lang="ru-RU" sz="3200" i="1" dirty="0" smtClean="0"/>
              <a:t>Пока </a:t>
            </a:r>
            <a:r>
              <a:rPr lang="ru-RU" sz="3200" i="1" dirty="0" smtClean="0"/>
              <a:t>жюри  работают у нас </a:t>
            </a:r>
            <a:r>
              <a:rPr lang="ru-RU" sz="3200" b="1" i="1" u="sng" dirty="0" smtClean="0"/>
              <a:t>игра со зрителями</a:t>
            </a:r>
            <a:r>
              <a:rPr lang="ru-RU" sz="3200" dirty="0" smtClean="0"/>
              <a:t/>
            </a:r>
            <a:br>
              <a:rPr lang="ru-RU" sz="3200" dirty="0" smtClean="0"/>
            </a:b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 fontScale="70000" lnSpcReduction="20000"/>
          </a:bodyPr>
          <a:lstStyle/>
          <a:p>
            <a:r>
              <a:rPr lang="ru-RU" b="1" i="1" u="sng" dirty="0" smtClean="0"/>
              <a:t>КОНКУРС ЗАКОНЧИТЕ ПОСЛОВИЦУ</a:t>
            </a:r>
            <a:endParaRPr lang="ru-RU" dirty="0" smtClean="0"/>
          </a:p>
          <a:p>
            <a:r>
              <a:rPr lang="ru-RU" i="1" dirty="0" smtClean="0"/>
              <a:t>Закончите пословицу: «Терпенье и труд всё ...»: Перетрут.</a:t>
            </a:r>
            <a:endParaRPr lang="ru-RU" dirty="0" smtClean="0"/>
          </a:p>
          <a:p>
            <a:r>
              <a:rPr lang="ru-RU" i="1" dirty="0" smtClean="0"/>
              <a:t>Как заканчивается пословица: «Землю красит солнце, а человека…»? Труд.</a:t>
            </a:r>
            <a:endParaRPr lang="ru-RU" dirty="0" smtClean="0"/>
          </a:p>
          <a:p>
            <a:r>
              <a:rPr lang="ru-RU" i="1" dirty="0" smtClean="0"/>
              <a:t>Как работают лентяи? Спустя рукава.</a:t>
            </a:r>
            <a:endParaRPr lang="ru-RU" dirty="0" smtClean="0"/>
          </a:p>
          <a:p>
            <a:r>
              <a:rPr lang="ru-RU" i="1" dirty="0" smtClean="0"/>
              <a:t>Откуда без труда не вытащишь рыбку? Из пруда.                                </a:t>
            </a:r>
            <a:endParaRPr lang="ru-RU" dirty="0" smtClean="0"/>
          </a:p>
          <a:p>
            <a:r>
              <a:rPr lang="ru-RU" i="1" dirty="0" smtClean="0"/>
              <a:t>Как говорят о маленькой зарплате или стипендии? Кот наплакал.  </a:t>
            </a:r>
            <a:endParaRPr lang="ru-RU" dirty="0" smtClean="0"/>
          </a:p>
          <a:p>
            <a:r>
              <a:rPr lang="ru-RU" i="1" dirty="0" smtClean="0"/>
              <a:t>Кто кого, согласно русской пословице, видит издалека? Рыбак рыбака</a:t>
            </a:r>
            <a:endParaRPr lang="ru-RU" dirty="0" smtClean="0"/>
          </a:p>
          <a:p>
            <a:r>
              <a:rPr lang="ru-RU" i="1" dirty="0" smtClean="0"/>
              <a:t>Как заканчивается русская пословица: «Один в поле ...»? не воин.  </a:t>
            </a:r>
            <a:endParaRPr lang="ru-RU" dirty="0" smtClean="0"/>
          </a:p>
          <a:p>
            <a:r>
              <a:rPr lang="ru-RU" i="1" dirty="0" smtClean="0"/>
              <a:t>Как заканчивается русская пословица:   Делано наспех — и сделано ….</a:t>
            </a:r>
            <a:r>
              <a:rPr lang="ru-RU" i="1" dirty="0" err="1" smtClean="0"/>
              <a:t>насмех</a:t>
            </a:r>
            <a:r>
              <a:rPr lang="ru-RU" i="1" dirty="0" smtClean="0"/>
              <a:t>.              </a:t>
            </a:r>
            <a:endParaRPr lang="ru-RU" dirty="0" smtClean="0"/>
          </a:p>
          <a:p>
            <a:pPr>
              <a:buNone/>
            </a:pPr>
            <a:r>
              <a:rPr lang="ru-RU" i="1" dirty="0" smtClean="0"/>
              <a:t> 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57158" y="285728"/>
            <a:ext cx="2786082" cy="64294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/>
              <a:t>Из сценария</a:t>
            </a:r>
            <a:endParaRPr lang="ru-RU" sz="3600" dirty="0"/>
          </a:p>
        </p:txBody>
      </p:sp>
    </p:spTree>
  </p:cSld>
  <p:clrMapOvr>
    <a:masterClrMapping/>
  </p:clrMapOvr>
  <p:transition spd="med">
    <p:pull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 настоящее время игровые технологии представляют огромный интерес для педагогов, они  имеют огромный потенциал для формирования субъектной позиции ребёнка в отношении собственной деятельности, общения и самого себя. </a:t>
            </a:r>
          </a:p>
          <a:p>
            <a:endParaRPr lang="ru-RU" dirty="0"/>
          </a:p>
        </p:txBody>
      </p:sp>
    </p:spTree>
  </p:cSld>
  <p:clrMapOvr>
    <a:masterClrMapping/>
  </p:clrMapOvr>
  <p:transition spd="med">
    <p:pull dir="u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28650" y="714356"/>
            <a:ext cx="7886700" cy="5786478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dirty="0" smtClean="0"/>
              <a:t>Многие исследователи соотносят особое существование </a:t>
            </a:r>
            <a:r>
              <a:rPr lang="ru-RU" dirty="0" smtClean="0"/>
              <a:t>человека </a:t>
            </a:r>
            <a:r>
              <a:rPr lang="ru-RU" dirty="0" smtClean="0"/>
              <a:t>в игре с существованием в обстановке праздника. Так же, как и праздник, игра противопоставляется однообразию повседневности, будням, в игре наличествует праздничное </a:t>
            </a:r>
            <a:r>
              <a:rPr lang="ru-RU" dirty="0" smtClean="0"/>
              <a:t>веселье</a:t>
            </a:r>
            <a:r>
              <a:rPr lang="ru-RU" dirty="0" smtClean="0"/>
              <a:t>, коллективная радость. Поэтому назначением игры </a:t>
            </a:r>
            <a:r>
              <a:rPr lang="ru-RU" dirty="0" smtClean="0"/>
              <a:t>можно </a:t>
            </a:r>
            <a:r>
              <a:rPr lang="ru-RU" dirty="0" smtClean="0"/>
              <a:t>считать снятие психического напряжения, гармонизацию эмоционально-психологического состояния человека и </a:t>
            </a:r>
            <a:r>
              <a:rPr lang="ru-RU" dirty="0" smtClean="0"/>
              <a:t>общества</a:t>
            </a:r>
            <a:r>
              <a:rPr lang="ru-RU" dirty="0" smtClean="0"/>
              <a:t>. Своё предназначение игра выполняет за счёт создания особого увлекательного мира, в котором множество </a:t>
            </a:r>
            <a:r>
              <a:rPr lang="ru-RU" dirty="0" smtClean="0"/>
              <a:t>участников </a:t>
            </a:r>
            <a:r>
              <a:rPr lang="ru-RU" dirty="0" smtClean="0"/>
              <a:t>объединяется в «пульсирующую в ритме» общность. </a:t>
            </a:r>
            <a:endParaRPr lang="ru-RU" dirty="0" smtClean="0"/>
          </a:p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ransition spd="med">
    <p:pull dir="u"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571480"/>
            <a:ext cx="7886700" cy="642918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ru-RU" sz="3200" b="1" dirty="0" smtClean="0"/>
              <a:t/>
            </a:r>
            <a:br>
              <a:rPr lang="ru-RU" sz="3200" b="1" dirty="0" smtClean="0"/>
            </a:br>
            <a:r>
              <a:rPr lang="ru-RU" sz="3200" b="1" dirty="0" smtClean="0"/>
              <a:t>Примеры </a:t>
            </a:r>
            <a:r>
              <a:rPr lang="ru-RU" sz="3200" b="1" dirty="0" smtClean="0"/>
              <a:t>игр по профориентации:</a:t>
            </a:r>
            <a:r>
              <a:rPr lang="ru-RU" sz="3200" dirty="0" smtClean="0"/>
              <a:t/>
            </a:r>
            <a:br>
              <a:rPr lang="ru-RU" sz="3200" dirty="0" smtClean="0"/>
            </a:b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28650" y="1428736"/>
            <a:ext cx="7886700" cy="5143535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77500" lnSpcReduction="20000"/>
          </a:bodyPr>
          <a:lstStyle/>
          <a:p>
            <a:r>
              <a:rPr lang="ru-RU" b="1" dirty="0" smtClean="0"/>
              <a:t>Игра«Человек – профессия»</a:t>
            </a:r>
            <a:endParaRPr lang="ru-RU" dirty="0" smtClean="0"/>
          </a:p>
          <a:p>
            <a:r>
              <a:rPr lang="ru-RU" b="1" dirty="0" smtClean="0"/>
              <a:t>Игра «Профессия – специальность»</a:t>
            </a:r>
            <a:endParaRPr lang="ru-RU" dirty="0" smtClean="0"/>
          </a:p>
          <a:p>
            <a:r>
              <a:rPr lang="ru-RU" b="1" dirty="0" smtClean="0"/>
              <a:t>Игра «Спящий город»</a:t>
            </a:r>
            <a:endParaRPr lang="ru-RU" dirty="0" smtClean="0"/>
          </a:p>
          <a:p>
            <a:r>
              <a:rPr lang="ru-RU" b="1" dirty="0" smtClean="0"/>
              <a:t> «Если бы..., я стал бы...»</a:t>
            </a:r>
            <a:endParaRPr lang="ru-RU" dirty="0" smtClean="0"/>
          </a:p>
          <a:p>
            <a:r>
              <a:rPr lang="ru-RU" b="1" dirty="0" smtClean="0"/>
              <a:t>Упражнение «Лучший мотив»</a:t>
            </a:r>
            <a:endParaRPr lang="ru-RU" dirty="0" smtClean="0"/>
          </a:p>
          <a:p>
            <a:r>
              <a:rPr lang="ru-RU" b="1" dirty="0" smtClean="0"/>
              <a:t>Упражнение «Советчик»</a:t>
            </a:r>
            <a:endParaRPr lang="ru-RU" dirty="0" smtClean="0"/>
          </a:p>
          <a:p>
            <a:r>
              <a:rPr lang="ru-RU" b="1" dirty="0" smtClean="0"/>
              <a:t>Упражнение «Поступь профессионала»</a:t>
            </a:r>
            <a:endParaRPr lang="ru-RU" dirty="0" smtClean="0"/>
          </a:p>
          <a:p>
            <a:r>
              <a:rPr lang="ru-RU" b="1" dirty="0" smtClean="0"/>
              <a:t>Упражнение «Подарок»</a:t>
            </a:r>
            <a:endParaRPr lang="ru-RU" dirty="0" smtClean="0"/>
          </a:p>
          <a:p>
            <a:r>
              <a:rPr lang="ru-RU" b="1" dirty="0" smtClean="0"/>
              <a:t>Игра «Самая – </a:t>
            </a:r>
            <a:r>
              <a:rPr lang="ru-RU" b="1" dirty="0" err="1" smtClean="0"/>
              <a:t>самая</a:t>
            </a:r>
            <a:r>
              <a:rPr lang="ru-RU" b="1" dirty="0" smtClean="0"/>
              <a:t>»</a:t>
            </a:r>
            <a:endParaRPr lang="ru-RU" dirty="0" smtClean="0"/>
          </a:p>
          <a:p>
            <a:r>
              <a:rPr lang="ru-RU" b="1" dirty="0" smtClean="0"/>
              <a:t>ИГРА «АССОЦИАЦИЯ»</a:t>
            </a:r>
            <a:endParaRPr lang="ru-RU" dirty="0" smtClean="0"/>
          </a:p>
          <a:p>
            <a:r>
              <a:rPr lang="ru-RU" b="1" dirty="0" smtClean="0"/>
              <a:t>ИГРА  «УГАДАЙ  ПРОФЕССИЮ»</a:t>
            </a:r>
            <a:endParaRPr lang="ru-RU" dirty="0" smtClean="0"/>
          </a:p>
          <a:p>
            <a:r>
              <a:rPr lang="ru-RU" b="1" dirty="0" smtClean="0"/>
              <a:t>Упражнение « Найди пару</a:t>
            </a:r>
            <a:r>
              <a:rPr lang="ru-RU" b="1" dirty="0" smtClean="0"/>
              <a:t>»</a:t>
            </a:r>
          </a:p>
          <a:p>
            <a:pPr algn="r">
              <a:buNone/>
            </a:pPr>
            <a:r>
              <a:rPr lang="ru-RU" dirty="0" smtClean="0"/>
              <a:t>   </a:t>
            </a:r>
            <a:r>
              <a:rPr lang="ru-RU" dirty="0" err="1" smtClean="0"/>
              <a:t>Пряжников</a:t>
            </a:r>
            <a:r>
              <a:rPr lang="ru-RU" dirty="0" smtClean="0"/>
              <a:t> </a:t>
            </a:r>
            <a:r>
              <a:rPr lang="ru-RU" dirty="0" smtClean="0"/>
              <a:t>Н.С. Профориентация в школе: игры, упражнения, </a:t>
            </a:r>
            <a:r>
              <a:rPr lang="ru-RU" dirty="0" err="1" smtClean="0"/>
              <a:t>опросники</a:t>
            </a:r>
            <a:r>
              <a:rPr lang="ru-RU" dirty="0" smtClean="0"/>
              <a:t> </a:t>
            </a:r>
            <a:endParaRPr lang="ru-RU" b="1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ransition spd="med">
    <p:pull dir="u"/>
  </p:transition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3200" dirty="0" smtClean="0"/>
              <a:t>Ребенок, заинтересованный в результате игры, однажды, будет самостоятельно искать информацию, которая ему поможет в следующей игре быть лучше.</a:t>
            </a:r>
          </a:p>
          <a:p>
            <a:endParaRPr lang="ru-RU" dirty="0"/>
          </a:p>
        </p:txBody>
      </p:sp>
    </p:spTree>
  </p:cSld>
  <p:clrMapOvr>
    <a:masterClrMapping/>
  </p:clrMapOvr>
  <p:transition spd="med">
    <p:pull dir="u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28650" y="857233"/>
            <a:ext cx="7886700" cy="5429287"/>
          </a:xfr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normAutofit fontScale="92500" lnSpcReduction="20000"/>
          </a:bodyPr>
          <a:lstStyle/>
          <a:p>
            <a:r>
              <a:rPr lang="ru-RU" sz="3600" b="1" dirty="0" smtClean="0">
                <a:solidFill>
                  <a:srgbClr val="FF0000"/>
                </a:solidFill>
              </a:rPr>
              <a:t>Понятие «игровые педагогические технологии» </a:t>
            </a:r>
            <a:r>
              <a:rPr lang="ru-RU" sz="3600" dirty="0" smtClean="0"/>
              <a:t>включает достаточно обширную группу методов и приёмов организации педагогического процесса в форме различных педагогических игр. </a:t>
            </a:r>
            <a:endParaRPr lang="ru-RU" sz="3600" dirty="0" smtClean="0"/>
          </a:p>
          <a:p>
            <a:r>
              <a:rPr lang="ru-RU" sz="3600" dirty="0" smtClean="0"/>
              <a:t>В </a:t>
            </a:r>
            <a:r>
              <a:rPr lang="ru-RU" sz="3600" dirty="0" smtClean="0"/>
              <a:t>отличие от игр вообще </a:t>
            </a:r>
            <a:r>
              <a:rPr lang="ru-RU" sz="3600" b="1" dirty="0" smtClean="0">
                <a:solidFill>
                  <a:srgbClr val="FF0000"/>
                </a:solidFill>
              </a:rPr>
              <a:t>педагогическая игра обладает существенным признаком </a:t>
            </a:r>
            <a:r>
              <a:rPr lang="ru-RU" sz="3600" dirty="0" smtClean="0"/>
              <a:t>— </a:t>
            </a:r>
            <a:r>
              <a:rPr lang="ru-RU" sz="3600" b="1" dirty="0" smtClean="0">
                <a:solidFill>
                  <a:schemeClr val="tx1"/>
                </a:solidFill>
              </a:rPr>
              <a:t>чётко поставленной целью обучения и соответствующими ей педагогическими результатами,</a:t>
            </a:r>
            <a:r>
              <a:rPr lang="ru-RU" sz="3600" dirty="0" smtClean="0"/>
              <a:t> которые могут быть обоснованы, выделены в явном виде и характеризуются учебно-познавательной направленностью.</a:t>
            </a:r>
          </a:p>
          <a:p>
            <a:endParaRPr lang="ru-RU" dirty="0"/>
          </a:p>
        </p:txBody>
      </p:sp>
    </p:spTree>
  </p:cSld>
  <p:clrMapOvr>
    <a:masterClrMapping/>
  </p:clrMapOvr>
  <p:transition spd="med">
    <p:pull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28650" y="857232"/>
            <a:ext cx="7886700" cy="5143535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3600" dirty="0" smtClean="0"/>
              <a:t>Игровые технологии в </a:t>
            </a:r>
            <a:r>
              <a:rPr lang="ru-RU" sz="3600" b="1" dirty="0" err="1" smtClean="0">
                <a:solidFill>
                  <a:srgbClr val="C00000"/>
                </a:solidFill>
              </a:rPr>
              <a:t>профориентационной</a:t>
            </a:r>
            <a:r>
              <a:rPr lang="ru-RU" sz="3600" b="1" dirty="0" smtClean="0">
                <a:solidFill>
                  <a:srgbClr val="C00000"/>
                </a:solidFill>
              </a:rPr>
              <a:t> работе</a:t>
            </a:r>
            <a:r>
              <a:rPr lang="ru-RU" sz="3600" dirty="0" smtClean="0"/>
              <a:t> направлены на активизацию у обучающихся процессов профессионального самоопределения. </a:t>
            </a:r>
            <a:endParaRPr lang="ru-RU" sz="3600" dirty="0" smtClean="0"/>
          </a:p>
          <a:p>
            <a:r>
              <a:rPr lang="ru-RU" sz="3600" b="1" dirty="0" smtClean="0">
                <a:solidFill>
                  <a:srgbClr val="C00000"/>
                </a:solidFill>
              </a:rPr>
              <a:t>Профессиональное самоопределение </a:t>
            </a:r>
            <a:r>
              <a:rPr lang="ru-RU" sz="3600" dirty="0" smtClean="0"/>
              <a:t>– одна из важнейших задач в жизни человека. </a:t>
            </a:r>
            <a:endParaRPr lang="ru-RU" sz="3600" dirty="0" smtClean="0"/>
          </a:p>
        </p:txBody>
      </p:sp>
    </p:spTree>
  </p:cSld>
  <p:clrMapOvr>
    <a:masterClrMapping/>
  </p:clrMapOvr>
  <p:transition spd="med">
    <p:pull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28650" y="714356"/>
            <a:ext cx="7886700" cy="5462607"/>
          </a:xfr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/>
              <a:t>Все следующие за дошкольным возрастные периоды со своими ведущими видами деятельности</a:t>
            </a:r>
            <a:r>
              <a:rPr lang="ru-RU" sz="2400" i="1" dirty="0" smtClean="0"/>
              <a:t> (младший школьный возраст — учебная деятельность, средний - общественно полезная, старший школьный возраст — учебно-профессиональная деятельность) </a:t>
            </a:r>
            <a:r>
              <a:rPr lang="ru-RU" b="1" dirty="0" smtClean="0">
                <a:solidFill>
                  <a:srgbClr val="FF0000"/>
                </a:solidFill>
              </a:rPr>
              <a:t>не вытесняют игру,</a:t>
            </a:r>
            <a:r>
              <a:rPr lang="ru-RU" dirty="0" smtClean="0"/>
              <a:t> а продолжают включать её в процесс развития </a:t>
            </a:r>
            <a:r>
              <a:rPr lang="ru-RU" dirty="0" smtClean="0"/>
              <a:t>ребёнка.</a:t>
            </a:r>
          </a:p>
          <a:p>
            <a:pPr algn="ctr"/>
            <a:r>
              <a:rPr lang="ru-RU" dirty="0" smtClean="0"/>
              <a:t> </a:t>
            </a:r>
            <a:r>
              <a:rPr lang="ru-RU" b="1" dirty="0" smtClean="0">
                <a:solidFill>
                  <a:srgbClr val="FF0000"/>
                </a:solidFill>
              </a:rPr>
              <a:t>Оптимальное сочетание игры с другими формами учебно-воспитательного процесса — одно из самых сложных действий педагогов.</a:t>
            </a:r>
          </a:p>
          <a:p>
            <a:pPr algn="ctr"/>
            <a:endParaRPr lang="ru-RU" dirty="0"/>
          </a:p>
        </p:txBody>
      </p:sp>
    </p:spTree>
  </p:cSld>
  <p:clrMapOvr>
    <a:masterClrMapping/>
  </p:clrMapOvr>
  <p:transition spd="med">
    <p:pull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2910" y="785794"/>
            <a:ext cx="7886700" cy="5214974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ru-RU" sz="4000" b="1" dirty="0" smtClean="0">
                <a:solidFill>
                  <a:srgbClr val="C00000"/>
                </a:solidFill>
              </a:rPr>
              <a:t>Специфика игровых технологий </a:t>
            </a:r>
            <a:r>
              <a:rPr lang="ru-RU" sz="3600" dirty="0" smtClean="0"/>
              <a:t>заключается в том, что их можно использовать как элемент работы, включая в различные мероприятия, </a:t>
            </a:r>
            <a:r>
              <a:rPr lang="ru-RU" sz="3600" b="1" dirty="0" smtClean="0">
                <a:solidFill>
                  <a:srgbClr val="C00000"/>
                </a:solidFill>
              </a:rPr>
              <a:t>и как самостоятельную единицу, организуя внеклассные </a:t>
            </a:r>
            <a:r>
              <a:rPr lang="ru-RU" sz="3600" b="1" dirty="0" smtClean="0">
                <a:solidFill>
                  <a:srgbClr val="C00000"/>
                </a:solidFill>
              </a:rPr>
              <a:t>и внеурочные мероприятия </a:t>
            </a:r>
            <a:r>
              <a:rPr lang="ru-RU" sz="3600" b="1" dirty="0" err="1" smtClean="0">
                <a:solidFill>
                  <a:srgbClr val="C00000"/>
                </a:solidFill>
              </a:rPr>
              <a:t>профориентационной</a:t>
            </a:r>
            <a:r>
              <a:rPr lang="ru-RU" sz="3600" b="1" dirty="0" smtClean="0">
                <a:solidFill>
                  <a:srgbClr val="C00000"/>
                </a:solidFill>
              </a:rPr>
              <a:t> направленности.</a:t>
            </a:r>
          </a:p>
          <a:p>
            <a:endParaRPr lang="ru-RU" sz="3600" dirty="0" smtClean="0"/>
          </a:p>
          <a:p>
            <a:endParaRPr lang="ru-RU" sz="3600" dirty="0"/>
          </a:p>
        </p:txBody>
      </p:sp>
    </p:spTree>
  </p:cSld>
  <p:clrMapOvr>
    <a:masterClrMapping/>
  </p:clrMapOvr>
  <p:transition spd="med">
    <p:pull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428604"/>
            <a:ext cx="8572560" cy="5748359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Методика применения игровых технологий требует большой предварительной работы.  </a:t>
            </a:r>
            <a:endParaRPr lang="ru-RU" b="1" dirty="0" smtClean="0">
              <a:solidFill>
                <a:srgbClr val="C00000"/>
              </a:solidFill>
            </a:endParaRPr>
          </a:p>
          <a:p>
            <a:pPr algn="ctr">
              <a:buNone/>
            </a:pPr>
            <a:r>
              <a:rPr lang="ru-RU" dirty="0" smtClean="0"/>
              <a:t>Можно  </a:t>
            </a:r>
            <a:r>
              <a:rPr lang="ru-RU" dirty="0" smtClean="0"/>
              <a:t>обозначить  обобщенный  </a:t>
            </a:r>
            <a:r>
              <a:rPr lang="ru-RU" dirty="0" smtClean="0"/>
              <a:t>алгоритм конструирования </a:t>
            </a:r>
            <a:r>
              <a:rPr lang="ru-RU" dirty="0" smtClean="0"/>
              <a:t>профориентационных игр:</a:t>
            </a:r>
          </a:p>
          <a:p>
            <a:r>
              <a:rPr lang="ru-RU" dirty="0" smtClean="0"/>
              <a:t>1) Определение цели (внешняя и внутренняя цель);</a:t>
            </a:r>
          </a:p>
          <a:p>
            <a:r>
              <a:rPr lang="ru-RU" dirty="0" smtClean="0"/>
              <a:t>2) Конструирование подготовительного (</a:t>
            </a:r>
            <a:r>
              <a:rPr lang="ru-RU" dirty="0" err="1" smtClean="0"/>
              <a:t>доигрового</a:t>
            </a:r>
            <a:r>
              <a:rPr lang="ru-RU" dirty="0" smtClean="0"/>
              <a:t>) этапа;</a:t>
            </a:r>
          </a:p>
          <a:p>
            <a:r>
              <a:rPr lang="ru-RU" dirty="0" smtClean="0"/>
              <a:t>3) Определение общей игровой ситуации;</a:t>
            </a:r>
          </a:p>
          <a:p>
            <a:r>
              <a:rPr lang="ru-RU" dirty="0" smtClean="0"/>
              <a:t>4) Определение игровых условий;</a:t>
            </a:r>
          </a:p>
          <a:p>
            <a:r>
              <a:rPr lang="ru-RU" dirty="0" smtClean="0"/>
              <a:t>5) Определение процедурных дополнений;</a:t>
            </a:r>
          </a:p>
          <a:p>
            <a:r>
              <a:rPr lang="ru-RU" dirty="0" smtClean="0"/>
              <a:t>6) Конструирование </a:t>
            </a:r>
            <a:r>
              <a:rPr lang="ru-RU" dirty="0" err="1" smtClean="0"/>
              <a:t>послеигрового</a:t>
            </a:r>
            <a:r>
              <a:rPr lang="ru-RU" dirty="0" smtClean="0"/>
              <a:t> этапа (обсуждение, рефлексия игры);</a:t>
            </a:r>
          </a:p>
          <a:p>
            <a:r>
              <a:rPr lang="ru-RU" dirty="0" smtClean="0"/>
              <a:t>7) Практическая проверка и постоянное совершенствование данной игры. </a:t>
            </a:r>
          </a:p>
          <a:p>
            <a:endParaRPr lang="ru-RU" dirty="0"/>
          </a:p>
        </p:txBody>
      </p:sp>
    </p:spTree>
  </p:cSld>
  <p:clrMapOvr>
    <a:masterClrMapping/>
  </p:clrMapOvr>
  <p:transition spd="med">
    <p:pull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28650" y="500042"/>
            <a:ext cx="7886700" cy="5676921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92500" lnSpcReduction="20000"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Основные условиями  проведения профориентационных  игр являются:</a:t>
            </a:r>
          </a:p>
          <a:p>
            <a:pPr lvl="0"/>
            <a:r>
              <a:rPr lang="ru-RU" b="1" dirty="0" smtClean="0">
                <a:solidFill>
                  <a:srgbClr val="C00000"/>
                </a:solidFill>
              </a:rPr>
              <a:t>Во-первых</a:t>
            </a:r>
            <a:r>
              <a:rPr lang="ru-RU" dirty="0" smtClean="0"/>
              <a:t>, игровые технологии в работе со старшеклассниками не должны занимать более 30% от общего времени, иначе деятельность будет восприниматься как развлечение. Если занятия проводятся с младшими школьниками, то данный процент может быть выше.</a:t>
            </a:r>
          </a:p>
          <a:p>
            <a:pPr lvl="0"/>
            <a:r>
              <a:rPr lang="ru-RU" b="1" dirty="0" smtClean="0">
                <a:solidFill>
                  <a:srgbClr val="C00000"/>
                </a:solidFill>
              </a:rPr>
              <a:t>Во-вторых</a:t>
            </a:r>
            <a:r>
              <a:rPr lang="ru-RU" dirty="0" smtClean="0"/>
              <a:t>, должна соблюдаться высокая динамика проведения игр, что позволяет не только лучше осознавать обозначенную проблему в целостности, но и поддерживать дисциплину.</a:t>
            </a:r>
          </a:p>
          <a:p>
            <a:pPr lvl="0"/>
            <a:r>
              <a:rPr lang="ru-RU" b="1" dirty="0" smtClean="0">
                <a:solidFill>
                  <a:srgbClr val="C00000"/>
                </a:solidFill>
              </a:rPr>
              <a:t>В-третьих,</a:t>
            </a:r>
            <a:r>
              <a:rPr lang="ru-RU" dirty="0" smtClean="0"/>
              <a:t> соблюдать принцип добровольности участия.</a:t>
            </a:r>
          </a:p>
          <a:p>
            <a:pPr lvl="0"/>
            <a:r>
              <a:rPr lang="ru-RU" b="1" dirty="0" smtClean="0">
                <a:solidFill>
                  <a:srgbClr val="C00000"/>
                </a:solidFill>
              </a:rPr>
              <a:t>В-четвертых,</a:t>
            </a:r>
            <a:r>
              <a:rPr lang="ru-RU" dirty="0" smtClean="0"/>
              <a:t> при планировании игрового занятия всегда продумывать «запасной» вариант игровых упражнений.</a:t>
            </a:r>
          </a:p>
          <a:p>
            <a:endParaRPr lang="ru-RU" dirty="0"/>
          </a:p>
        </p:txBody>
      </p:sp>
    </p:spTree>
  </p:cSld>
  <p:clrMapOvr>
    <a:masterClrMapping/>
  </p:clrMapOvr>
  <p:transition spd="med">
    <p:pull dir="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2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Тема9</Template>
  <TotalTime>344</TotalTime>
  <Words>1645</Words>
  <PresentationFormat>Экран (4:3)</PresentationFormat>
  <Paragraphs>147</Paragraphs>
  <Slides>32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32</vt:i4>
      </vt:variant>
    </vt:vector>
  </HeadingPairs>
  <TitlesOfParts>
    <vt:vector size="33" baseType="lpstr">
      <vt:lpstr>Тема2</vt:lpstr>
      <vt:lpstr>Применение игровых технологий по профориентации во внеурочной и внеклассной деятельности. </vt:lpstr>
      <vt:lpstr>Игра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Достоинства и недостатки</vt:lpstr>
      <vt:lpstr>Игровые технологии в среднем и старшем школьном возрасте</vt:lpstr>
      <vt:lpstr>Слайд 12</vt:lpstr>
      <vt:lpstr> КВН на осенний бал старшеклассников: «Об осени, о будущем – о нас» </vt:lpstr>
      <vt:lpstr>Слайд 14</vt:lpstr>
      <vt:lpstr>Слайд 15</vt:lpstr>
      <vt:lpstr>Из сценария</vt:lpstr>
      <vt:lpstr>Из сценария</vt:lpstr>
      <vt:lpstr>Из сценария</vt:lpstr>
      <vt:lpstr> ДЛЯ ЖЮРИ:  Примерные критерии для оценивания: </vt:lpstr>
      <vt:lpstr> Гейм 1 «Разминка» вопрос – ответ </vt:lpstr>
      <vt:lpstr> Домашнее задание:  представление профессий </vt:lpstr>
      <vt:lpstr>Гейм 2«Заморочки из бочки»</vt:lpstr>
      <vt:lpstr> Для примера: Вопрос №8 </vt:lpstr>
      <vt:lpstr> Гейм 3 «Без слов всё ясно» </vt:lpstr>
      <vt:lpstr>  Гейм 4«Угадай профессию» - (вопросы на экране)   </vt:lpstr>
      <vt:lpstr>   Гейм 5 « Гонка за лидером» Условие: за 1 минуту каждая команда должна ответить на 14 вопросов.    </vt:lpstr>
      <vt:lpstr>   Гейм 6- Конкурс капитанов  Задание: переставить буквы в предложенных словах так, чтобы получились названия профессий. (капитаны получают листы с заданиями и должны ответить как можно быстрее)    </vt:lpstr>
      <vt:lpstr>Слайд 28</vt:lpstr>
      <vt:lpstr> Пока жюри  работают у нас игра со зрителями </vt:lpstr>
      <vt:lpstr>Слайд 30</vt:lpstr>
      <vt:lpstr> Примеры игр по профориентации: </vt:lpstr>
      <vt:lpstr>Слайд 32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Применение игровых технологий по профориентации во внеурочной и внеклассной деятельности. </dc:title>
  <dc:creator>Admin</dc:creator>
  <cp:lastModifiedBy>Admin</cp:lastModifiedBy>
  <cp:revision>51</cp:revision>
  <dcterms:created xsi:type="dcterms:W3CDTF">2021-03-13T13:09:32Z</dcterms:created>
  <dcterms:modified xsi:type="dcterms:W3CDTF">2021-03-13T19:51:18Z</dcterms:modified>
</cp:coreProperties>
</file>